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87" r:id="rId3"/>
    <p:sldId id="360" r:id="rId4"/>
    <p:sldId id="361" r:id="rId5"/>
    <p:sldId id="362" r:id="rId6"/>
    <p:sldId id="359" r:id="rId7"/>
    <p:sldId id="351" r:id="rId8"/>
    <p:sldId id="342" r:id="rId9"/>
    <p:sldId id="363" r:id="rId10"/>
    <p:sldId id="358" r:id="rId11"/>
    <p:sldId id="357" r:id="rId12"/>
    <p:sldId id="348" r:id="rId1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4">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76A2D"/>
    <a:srgbClr val="350036"/>
    <a:srgbClr val="E8A884"/>
    <a:srgbClr val="660066"/>
    <a:srgbClr val="9227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53" autoAdjust="0"/>
    <p:restoredTop sz="90135" autoAdjust="0"/>
  </p:normalViewPr>
  <p:slideViewPr>
    <p:cSldViewPr>
      <p:cViewPr varScale="1">
        <p:scale>
          <a:sx n="104" d="100"/>
          <a:sy n="104" d="100"/>
        </p:scale>
        <p:origin x="1884" y="96"/>
      </p:cViewPr>
      <p:guideLst>
        <p:guide orient="horz" pos="774"/>
        <p:guide/>
      </p:guideLst>
    </p:cSldViewPr>
  </p:slideViewPr>
  <p:notesTextViewPr>
    <p:cViewPr>
      <p:scale>
        <a:sx n="1" d="1"/>
        <a:sy n="1" d="1"/>
      </p:scale>
      <p:origin x="0" y="0"/>
    </p:cViewPr>
  </p:notesTextViewPr>
  <p:sorterViewPr>
    <p:cViewPr>
      <p:scale>
        <a:sx n="100" d="100"/>
        <a:sy n="100" d="100"/>
      </p:scale>
      <p:origin x="0" y="660"/>
    </p:cViewPr>
  </p:sorter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65687E-A8FE-46C5-B4B3-992AE5D7343A}"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ED0AE08F-A225-4800-BA0D-DB0E5B3C4427}">
      <dgm:prSet phldrT="[Text]" custT="1"/>
      <dgm:spPr>
        <a:solidFill>
          <a:srgbClr val="D76A2D"/>
        </a:solidFill>
      </dgm:spPr>
      <dgm:t>
        <a:bodyPr/>
        <a:lstStyle/>
        <a:p>
          <a:r>
            <a:rPr lang="en-US" sz="1600" b="1" dirty="0" smtClean="0">
              <a:solidFill>
                <a:schemeClr val="bg1"/>
              </a:solidFill>
              <a:latin typeface="Tw Cen MT" panose="020B0602020104020603" pitchFamily="34" charset="0"/>
            </a:rPr>
            <a:t>LISTEN: GATHER INFORMATION</a:t>
          </a:r>
          <a:endParaRPr lang="en-US" sz="1600" i="1" dirty="0" smtClean="0">
            <a:latin typeface="Garamond" panose="02020404030301010803" pitchFamily="18" charset="0"/>
            <a:cs typeface="Times New Roman" panose="02020603050405020304" pitchFamily="18" charset="0"/>
          </a:endParaRPr>
        </a:p>
      </dgm:t>
    </dgm:pt>
    <dgm:pt modelId="{8BBD2257-D287-4388-B94C-1D39CCAA12E9}" type="parTrans" cxnId="{6CC699C6-5327-44EC-82E7-0A48DA44AEF9}">
      <dgm:prSet/>
      <dgm:spPr/>
      <dgm:t>
        <a:bodyPr/>
        <a:lstStyle/>
        <a:p>
          <a:endParaRPr lang="en-US"/>
        </a:p>
      </dgm:t>
    </dgm:pt>
    <dgm:pt modelId="{8EFDF17D-0169-4DBE-91EE-6AA77A7DE689}" type="sibTrans" cxnId="{6CC699C6-5327-44EC-82E7-0A48DA44AEF9}">
      <dgm:prSet/>
      <dgm:spPr/>
      <dgm:t>
        <a:bodyPr/>
        <a:lstStyle/>
        <a:p>
          <a:endParaRPr lang="en-US"/>
        </a:p>
      </dgm:t>
    </dgm:pt>
    <dgm:pt modelId="{709CFD00-7D39-4962-87BB-1A06EC6C11CE}">
      <dgm:prSet phldrT="[Text]" custT="1"/>
      <dgm:spPr>
        <a:solidFill>
          <a:srgbClr val="D76A2D"/>
        </a:solidFill>
      </dgm:spPr>
      <dgm:t>
        <a:bodyPr/>
        <a:lstStyle/>
        <a:p>
          <a:r>
            <a:rPr lang="en-US" sz="1600" b="1" dirty="0" smtClean="0">
              <a:latin typeface="Tw Cen MT" panose="020B0602020104020603" pitchFamily="34" charset="0"/>
            </a:rPr>
            <a:t>CREATE: DRAFT &amp; REVIEW RECOMMENDATIONS</a:t>
          </a:r>
          <a:endParaRPr lang="en-US" sz="1600" i="1" dirty="0" smtClean="0">
            <a:latin typeface="Garamond" panose="02020404030301010803" pitchFamily="18" charset="0"/>
          </a:endParaRPr>
        </a:p>
      </dgm:t>
    </dgm:pt>
    <dgm:pt modelId="{2C3E65CD-CAC4-470B-822B-C631D39FF477}" type="parTrans" cxnId="{6E7370AE-D7C2-4639-B28D-6BE428DD14FB}">
      <dgm:prSet/>
      <dgm:spPr/>
      <dgm:t>
        <a:bodyPr/>
        <a:lstStyle/>
        <a:p>
          <a:endParaRPr lang="en-US"/>
        </a:p>
      </dgm:t>
    </dgm:pt>
    <dgm:pt modelId="{6CA1F2F9-5CEF-4075-9A48-D16776DF6B64}" type="sibTrans" cxnId="{6E7370AE-D7C2-4639-B28D-6BE428DD14FB}">
      <dgm:prSet/>
      <dgm:spPr/>
      <dgm:t>
        <a:bodyPr/>
        <a:lstStyle/>
        <a:p>
          <a:endParaRPr lang="en-US"/>
        </a:p>
      </dgm:t>
    </dgm:pt>
    <dgm:pt modelId="{FF64E204-0E8C-4FB6-A4DD-950FE4189667}">
      <dgm:prSet custT="1"/>
      <dgm:spPr>
        <a:solidFill>
          <a:srgbClr val="D76A2D"/>
        </a:solidFill>
      </dgm:spPr>
      <dgm:t>
        <a:bodyPr/>
        <a:lstStyle/>
        <a:p>
          <a:r>
            <a:rPr lang="en-US" sz="1600" b="1" dirty="0" smtClean="0">
              <a:latin typeface="Tw Cen MT" panose="020B0602020104020603" pitchFamily="34" charset="0"/>
            </a:rPr>
            <a:t>DELIVER: FINALIZE &amp; IMPLEMENT PLAN</a:t>
          </a:r>
          <a:endParaRPr lang="en-US" sz="1600" i="1" dirty="0" smtClean="0">
            <a:latin typeface="Garamond" panose="02020404030301010803" pitchFamily="18" charset="0"/>
          </a:endParaRPr>
        </a:p>
      </dgm:t>
    </dgm:pt>
    <dgm:pt modelId="{30C36AD6-9400-4FD0-A028-4A35F0397C15}" type="parTrans" cxnId="{6D1F1B55-A9BF-4A8E-85FF-69E51D88EB6E}">
      <dgm:prSet/>
      <dgm:spPr/>
      <dgm:t>
        <a:bodyPr/>
        <a:lstStyle/>
        <a:p>
          <a:endParaRPr lang="en-US"/>
        </a:p>
      </dgm:t>
    </dgm:pt>
    <dgm:pt modelId="{D519FA3C-BD70-44DC-9A86-C21524DD33F8}" type="sibTrans" cxnId="{6D1F1B55-A9BF-4A8E-85FF-69E51D88EB6E}">
      <dgm:prSet/>
      <dgm:spPr/>
      <dgm:t>
        <a:bodyPr/>
        <a:lstStyle/>
        <a:p>
          <a:endParaRPr lang="en-US"/>
        </a:p>
      </dgm:t>
    </dgm:pt>
    <dgm:pt modelId="{02FDD96E-D6E9-4E67-8E65-E7DCB394ADBD}">
      <dgm:prSet custT="1"/>
      <dgm:spPr>
        <a:solidFill>
          <a:schemeClr val="tx1">
            <a:lumMod val="50000"/>
            <a:lumOff val="50000"/>
          </a:schemeClr>
        </a:solidFill>
      </dgm:spPr>
      <dgm:t>
        <a:bodyPr/>
        <a:lstStyle/>
        <a:p>
          <a:r>
            <a:rPr lang="en-US" sz="1300" dirty="0" smtClean="0"/>
            <a:t>Workshops, Surveys,  “Field  work” (community walks)</a:t>
          </a:r>
          <a:endParaRPr lang="en-US" sz="1300" dirty="0"/>
        </a:p>
      </dgm:t>
    </dgm:pt>
    <dgm:pt modelId="{3FA43A1B-27C7-4A9B-A408-CAAE8806BE0D}" type="parTrans" cxnId="{75336959-3BA6-4491-AE3E-207A4DBF734C}">
      <dgm:prSet/>
      <dgm:spPr/>
      <dgm:t>
        <a:bodyPr/>
        <a:lstStyle/>
        <a:p>
          <a:endParaRPr lang="en-US"/>
        </a:p>
      </dgm:t>
    </dgm:pt>
    <dgm:pt modelId="{F7A5D4C6-9D24-4F3F-BA69-E22971E7C0EC}" type="sibTrans" cxnId="{75336959-3BA6-4491-AE3E-207A4DBF734C}">
      <dgm:prSet/>
      <dgm:spPr/>
      <dgm:t>
        <a:bodyPr/>
        <a:lstStyle/>
        <a:p>
          <a:endParaRPr lang="en-US"/>
        </a:p>
      </dgm:t>
    </dgm:pt>
    <dgm:pt modelId="{31AA0052-E2BC-4851-B75D-0D230932E110}">
      <dgm:prSet custT="1"/>
      <dgm:spPr>
        <a:solidFill>
          <a:schemeClr val="tx1">
            <a:lumMod val="50000"/>
            <a:lumOff val="50000"/>
          </a:schemeClr>
        </a:solidFill>
      </dgm:spPr>
      <dgm:t>
        <a:bodyPr/>
        <a:lstStyle/>
        <a:p>
          <a:r>
            <a:rPr lang="en-US" sz="1300" dirty="0" smtClean="0"/>
            <a:t>DOP Drafts, City Agency  Involvement, </a:t>
          </a:r>
          <a:br>
            <a:rPr lang="en-US" sz="1300" dirty="0" smtClean="0"/>
          </a:br>
          <a:r>
            <a:rPr lang="en-US" sz="1300" dirty="0" smtClean="0"/>
            <a:t>Steering Committee Involvement, Workshops</a:t>
          </a:r>
          <a:endParaRPr lang="en-US" sz="1300" dirty="0"/>
        </a:p>
      </dgm:t>
    </dgm:pt>
    <dgm:pt modelId="{6166FD14-7B7B-4E9F-B2D2-938762E84C36}" type="parTrans" cxnId="{E03603A1-21D1-468F-A7F8-D7E852591C3F}">
      <dgm:prSet/>
      <dgm:spPr/>
      <dgm:t>
        <a:bodyPr/>
        <a:lstStyle/>
        <a:p>
          <a:endParaRPr lang="en-US"/>
        </a:p>
      </dgm:t>
    </dgm:pt>
    <dgm:pt modelId="{2B8E60EB-0D50-47B8-B4C1-B58FB73890E7}" type="sibTrans" cxnId="{E03603A1-21D1-468F-A7F8-D7E852591C3F}">
      <dgm:prSet/>
      <dgm:spPr/>
      <dgm:t>
        <a:bodyPr/>
        <a:lstStyle/>
        <a:p>
          <a:endParaRPr lang="en-US"/>
        </a:p>
      </dgm:t>
    </dgm:pt>
    <dgm:pt modelId="{8B93EBD9-F658-4670-AD4D-9E79090D5269}">
      <dgm:prSet custT="1"/>
      <dgm:spPr>
        <a:solidFill>
          <a:schemeClr val="tx1">
            <a:lumMod val="50000"/>
            <a:lumOff val="50000"/>
          </a:schemeClr>
        </a:solidFill>
      </dgm:spPr>
      <dgm:t>
        <a:bodyPr/>
        <a:lstStyle/>
        <a:p>
          <a:r>
            <a:rPr lang="en-US" sz="1300" dirty="0" smtClean="0"/>
            <a:t>DOP Finalizes , Present to Planning Commission, </a:t>
          </a:r>
          <a:endParaRPr lang="en-US" sz="1300" dirty="0"/>
        </a:p>
      </dgm:t>
    </dgm:pt>
    <dgm:pt modelId="{68D3DE84-078C-40E5-BC61-4DA7D982D4B3}" type="parTrans" cxnId="{2FD4D3A9-7F52-4DB5-B59A-A2E80A4E85C0}">
      <dgm:prSet/>
      <dgm:spPr/>
      <dgm:t>
        <a:bodyPr/>
        <a:lstStyle/>
        <a:p>
          <a:endParaRPr lang="en-US"/>
        </a:p>
      </dgm:t>
    </dgm:pt>
    <dgm:pt modelId="{9C1761C8-DCFB-4303-8B10-C4E50F066352}" type="sibTrans" cxnId="{2FD4D3A9-7F52-4DB5-B59A-A2E80A4E85C0}">
      <dgm:prSet/>
      <dgm:spPr/>
      <dgm:t>
        <a:bodyPr/>
        <a:lstStyle/>
        <a:p>
          <a:endParaRPr lang="en-US"/>
        </a:p>
      </dgm:t>
    </dgm:pt>
    <dgm:pt modelId="{DDC62B5C-DAA8-4044-B35E-C256751B0DE4}" type="pres">
      <dgm:prSet presAssocID="{4065687E-A8FE-46C5-B4B3-992AE5D7343A}" presName="Name0" presStyleCnt="0">
        <dgm:presLayoutVars>
          <dgm:dir/>
          <dgm:animLvl val="lvl"/>
          <dgm:resizeHandles val="exact"/>
        </dgm:presLayoutVars>
      </dgm:prSet>
      <dgm:spPr/>
      <dgm:t>
        <a:bodyPr/>
        <a:lstStyle/>
        <a:p>
          <a:endParaRPr lang="en-US"/>
        </a:p>
      </dgm:t>
    </dgm:pt>
    <dgm:pt modelId="{3734C057-7CF3-48F8-BBF6-DAEC41A5D1FC}" type="pres">
      <dgm:prSet presAssocID="{8B93EBD9-F658-4670-AD4D-9E79090D5269}" presName="boxAndChildren" presStyleCnt="0"/>
      <dgm:spPr/>
    </dgm:pt>
    <dgm:pt modelId="{A9C1258A-660F-4E30-9183-BFD7F246EAB6}" type="pres">
      <dgm:prSet presAssocID="{8B93EBD9-F658-4670-AD4D-9E79090D5269}" presName="parentTextBox" presStyleLbl="node1" presStyleIdx="0" presStyleCnt="6" custScaleY="116162" custLinFactNeighborY="-12583"/>
      <dgm:spPr>
        <a:prstGeom prst="downArrowCallout">
          <a:avLst/>
        </a:prstGeom>
      </dgm:spPr>
      <dgm:t>
        <a:bodyPr/>
        <a:lstStyle/>
        <a:p>
          <a:endParaRPr lang="en-US"/>
        </a:p>
      </dgm:t>
    </dgm:pt>
    <dgm:pt modelId="{C20F0C1C-2A0D-41AC-A407-65CF6FE19F6E}" type="pres">
      <dgm:prSet presAssocID="{D519FA3C-BD70-44DC-9A86-C21524DD33F8}" presName="sp" presStyleCnt="0"/>
      <dgm:spPr/>
    </dgm:pt>
    <dgm:pt modelId="{73C37EE5-ABB9-4156-9DFE-7A7CE87F1C16}" type="pres">
      <dgm:prSet presAssocID="{FF64E204-0E8C-4FB6-A4DD-950FE4189667}" presName="arrowAndChildren" presStyleCnt="0"/>
      <dgm:spPr/>
    </dgm:pt>
    <dgm:pt modelId="{424BBA21-718D-4C0B-A324-AAA8C548CF23}" type="pres">
      <dgm:prSet presAssocID="{FF64E204-0E8C-4FB6-A4DD-950FE4189667}" presName="parentTextArrow" presStyleLbl="node1" presStyleIdx="1" presStyleCnt="6" custScaleY="50652" custLinFactNeighborY="-6099"/>
      <dgm:spPr>
        <a:prstGeom prst="rect">
          <a:avLst/>
        </a:prstGeom>
      </dgm:spPr>
      <dgm:t>
        <a:bodyPr/>
        <a:lstStyle/>
        <a:p>
          <a:endParaRPr lang="en-US"/>
        </a:p>
      </dgm:t>
    </dgm:pt>
    <dgm:pt modelId="{D396320A-9C26-4085-866D-5F51C442BE9A}" type="pres">
      <dgm:prSet presAssocID="{2B8E60EB-0D50-47B8-B4C1-B58FB73890E7}" presName="sp" presStyleCnt="0"/>
      <dgm:spPr/>
    </dgm:pt>
    <dgm:pt modelId="{E70C01E5-0D2D-49ED-AE14-18B58126055F}" type="pres">
      <dgm:prSet presAssocID="{31AA0052-E2BC-4851-B75D-0D230932E110}" presName="arrowAndChildren" presStyleCnt="0"/>
      <dgm:spPr/>
    </dgm:pt>
    <dgm:pt modelId="{4A933759-4CEB-4287-A00B-3DA59915F64A}" type="pres">
      <dgm:prSet presAssocID="{31AA0052-E2BC-4851-B75D-0D230932E110}" presName="parentTextArrow" presStyleLbl="node1" presStyleIdx="2" presStyleCnt="6" custScaleY="72486" custLinFactNeighborY="9721"/>
      <dgm:spPr>
        <a:prstGeom prst="upArrowCallout">
          <a:avLst/>
        </a:prstGeom>
      </dgm:spPr>
      <dgm:t>
        <a:bodyPr/>
        <a:lstStyle/>
        <a:p>
          <a:endParaRPr lang="en-US"/>
        </a:p>
      </dgm:t>
    </dgm:pt>
    <dgm:pt modelId="{670E5872-C6C8-4C51-B701-C7992335B123}" type="pres">
      <dgm:prSet presAssocID="{6CA1F2F9-5CEF-4075-9A48-D16776DF6B64}" presName="sp" presStyleCnt="0"/>
      <dgm:spPr/>
    </dgm:pt>
    <dgm:pt modelId="{D4EF0086-F215-438B-B0FF-7467BEDF918C}" type="pres">
      <dgm:prSet presAssocID="{709CFD00-7D39-4962-87BB-1A06EC6C11CE}" presName="arrowAndChildren" presStyleCnt="0"/>
      <dgm:spPr/>
    </dgm:pt>
    <dgm:pt modelId="{40E5E7E3-04BB-4E43-A8AA-A2EAC38BAFB1}" type="pres">
      <dgm:prSet presAssocID="{709CFD00-7D39-4962-87BB-1A06EC6C11CE}" presName="parentTextArrow" presStyleLbl="node1" presStyleIdx="3" presStyleCnt="6" custScaleY="52173" custLinFactNeighborY="11871"/>
      <dgm:spPr>
        <a:prstGeom prst="rect">
          <a:avLst/>
        </a:prstGeom>
      </dgm:spPr>
      <dgm:t>
        <a:bodyPr/>
        <a:lstStyle/>
        <a:p>
          <a:endParaRPr lang="en-US"/>
        </a:p>
      </dgm:t>
    </dgm:pt>
    <dgm:pt modelId="{B2447CB8-0C6F-404B-953D-3D25C8BAE6DB}" type="pres">
      <dgm:prSet presAssocID="{F7A5D4C6-9D24-4F3F-BA69-E22971E7C0EC}" presName="sp" presStyleCnt="0"/>
      <dgm:spPr/>
    </dgm:pt>
    <dgm:pt modelId="{A9F3EF37-8538-414D-B1AB-0F09D990D706}" type="pres">
      <dgm:prSet presAssocID="{02FDD96E-D6E9-4E67-8E65-E7DCB394ADBD}" presName="arrowAndChildren" presStyleCnt="0"/>
      <dgm:spPr/>
    </dgm:pt>
    <dgm:pt modelId="{01B7C878-2537-472A-A270-424CE4A23727}" type="pres">
      <dgm:prSet presAssocID="{02FDD96E-D6E9-4E67-8E65-E7DCB394ADBD}" presName="parentTextArrow" presStyleLbl="node1" presStyleIdx="4" presStyleCnt="6" custScaleY="71771" custLinFactNeighborY="27555"/>
      <dgm:spPr>
        <a:prstGeom prst="upArrowCallout">
          <a:avLst/>
        </a:prstGeom>
      </dgm:spPr>
      <dgm:t>
        <a:bodyPr/>
        <a:lstStyle/>
        <a:p>
          <a:endParaRPr lang="en-US"/>
        </a:p>
      </dgm:t>
    </dgm:pt>
    <dgm:pt modelId="{8FAE5B8E-ECEA-4369-AD07-9FDF083033B5}" type="pres">
      <dgm:prSet presAssocID="{8EFDF17D-0169-4DBE-91EE-6AA77A7DE689}" presName="sp" presStyleCnt="0"/>
      <dgm:spPr/>
    </dgm:pt>
    <dgm:pt modelId="{0516F145-FF7D-4058-9A98-F5C27EB6F321}" type="pres">
      <dgm:prSet presAssocID="{ED0AE08F-A225-4800-BA0D-DB0E5B3C4427}" presName="arrowAndChildren" presStyleCnt="0"/>
      <dgm:spPr/>
    </dgm:pt>
    <dgm:pt modelId="{A9877342-2696-49B4-BDC6-2AD6FE562A11}" type="pres">
      <dgm:prSet presAssocID="{ED0AE08F-A225-4800-BA0D-DB0E5B3C4427}" presName="parentTextArrow" presStyleLbl="node1" presStyleIdx="5" presStyleCnt="6" custScaleY="48584" custLinFactNeighborY="27538"/>
      <dgm:spPr>
        <a:prstGeom prst="rect">
          <a:avLst/>
        </a:prstGeom>
      </dgm:spPr>
      <dgm:t>
        <a:bodyPr/>
        <a:lstStyle/>
        <a:p>
          <a:endParaRPr lang="en-US"/>
        </a:p>
      </dgm:t>
    </dgm:pt>
  </dgm:ptLst>
  <dgm:cxnLst>
    <dgm:cxn modelId="{6E7370AE-D7C2-4639-B28D-6BE428DD14FB}" srcId="{4065687E-A8FE-46C5-B4B3-992AE5D7343A}" destId="{709CFD00-7D39-4962-87BB-1A06EC6C11CE}" srcOrd="2" destOrd="0" parTransId="{2C3E65CD-CAC4-470B-822B-C631D39FF477}" sibTransId="{6CA1F2F9-5CEF-4075-9A48-D16776DF6B64}"/>
    <dgm:cxn modelId="{2FD4D3A9-7F52-4DB5-B59A-A2E80A4E85C0}" srcId="{4065687E-A8FE-46C5-B4B3-992AE5D7343A}" destId="{8B93EBD9-F658-4670-AD4D-9E79090D5269}" srcOrd="5" destOrd="0" parTransId="{68D3DE84-078C-40E5-BC61-4DA7D982D4B3}" sibTransId="{9C1761C8-DCFB-4303-8B10-C4E50F066352}"/>
    <dgm:cxn modelId="{87D68164-148E-41AB-B7F5-EE0D62CD81B0}" type="presOf" srcId="{709CFD00-7D39-4962-87BB-1A06EC6C11CE}" destId="{40E5E7E3-04BB-4E43-A8AA-A2EAC38BAFB1}" srcOrd="0" destOrd="0" presId="urn:microsoft.com/office/officeart/2005/8/layout/process4"/>
    <dgm:cxn modelId="{75336959-3BA6-4491-AE3E-207A4DBF734C}" srcId="{4065687E-A8FE-46C5-B4B3-992AE5D7343A}" destId="{02FDD96E-D6E9-4E67-8E65-E7DCB394ADBD}" srcOrd="1" destOrd="0" parTransId="{3FA43A1B-27C7-4A9B-A408-CAAE8806BE0D}" sibTransId="{F7A5D4C6-9D24-4F3F-BA69-E22971E7C0EC}"/>
    <dgm:cxn modelId="{6D1F1B55-A9BF-4A8E-85FF-69E51D88EB6E}" srcId="{4065687E-A8FE-46C5-B4B3-992AE5D7343A}" destId="{FF64E204-0E8C-4FB6-A4DD-950FE4189667}" srcOrd="4" destOrd="0" parTransId="{30C36AD6-9400-4FD0-A028-4A35F0397C15}" sibTransId="{D519FA3C-BD70-44DC-9A86-C21524DD33F8}"/>
    <dgm:cxn modelId="{6575D1D8-7A71-4157-AFD0-5AA4EC0D53CD}" type="presOf" srcId="{4065687E-A8FE-46C5-B4B3-992AE5D7343A}" destId="{DDC62B5C-DAA8-4044-B35E-C256751B0DE4}" srcOrd="0" destOrd="0" presId="urn:microsoft.com/office/officeart/2005/8/layout/process4"/>
    <dgm:cxn modelId="{95ACADB9-50A7-482F-8D6E-B602BC29509A}" type="presOf" srcId="{31AA0052-E2BC-4851-B75D-0D230932E110}" destId="{4A933759-4CEB-4287-A00B-3DA59915F64A}" srcOrd="0" destOrd="0" presId="urn:microsoft.com/office/officeart/2005/8/layout/process4"/>
    <dgm:cxn modelId="{B01DB1D1-996D-4A92-BA1D-4E1B98B0BA34}" type="presOf" srcId="{FF64E204-0E8C-4FB6-A4DD-950FE4189667}" destId="{424BBA21-718D-4C0B-A324-AAA8C548CF23}" srcOrd="0" destOrd="0" presId="urn:microsoft.com/office/officeart/2005/8/layout/process4"/>
    <dgm:cxn modelId="{30FE458F-CDD2-4E5E-A6F0-2602A7654C6B}" type="presOf" srcId="{8B93EBD9-F658-4670-AD4D-9E79090D5269}" destId="{A9C1258A-660F-4E30-9183-BFD7F246EAB6}" srcOrd="0" destOrd="0" presId="urn:microsoft.com/office/officeart/2005/8/layout/process4"/>
    <dgm:cxn modelId="{6CC699C6-5327-44EC-82E7-0A48DA44AEF9}" srcId="{4065687E-A8FE-46C5-B4B3-992AE5D7343A}" destId="{ED0AE08F-A225-4800-BA0D-DB0E5B3C4427}" srcOrd="0" destOrd="0" parTransId="{8BBD2257-D287-4388-B94C-1D39CCAA12E9}" sibTransId="{8EFDF17D-0169-4DBE-91EE-6AA77A7DE689}"/>
    <dgm:cxn modelId="{E1872148-1235-4C4D-BDBD-730E9D5A8043}" type="presOf" srcId="{ED0AE08F-A225-4800-BA0D-DB0E5B3C4427}" destId="{A9877342-2696-49B4-BDC6-2AD6FE562A11}" srcOrd="0" destOrd="0" presId="urn:microsoft.com/office/officeart/2005/8/layout/process4"/>
    <dgm:cxn modelId="{04D860AE-7112-4CCA-AC7C-1714B9F396CC}" type="presOf" srcId="{02FDD96E-D6E9-4E67-8E65-E7DCB394ADBD}" destId="{01B7C878-2537-472A-A270-424CE4A23727}" srcOrd="0" destOrd="0" presId="urn:microsoft.com/office/officeart/2005/8/layout/process4"/>
    <dgm:cxn modelId="{E03603A1-21D1-468F-A7F8-D7E852591C3F}" srcId="{4065687E-A8FE-46C5-B4B3-992AE5D7343A}" destId="{31AA0052-E2BC-4851-B75D-0D230932E110}" srcOrd="3" destOrd="0" parTransId="{6166FD14-7B7B-4E9F-B2D2-938762E84C36}" sibTransId="{2B8E60EB-0D50-47B8-B4C1-B58FB73890E7}"/>
    <dgm:cxn modelId="{15B5DD81-838F-48D9-A079-A6CC2A3CD741}" type="presParOf" srcId="{DDC62B5C-DAA8-4044-B35E-C256751B0DE4}" destId="{3734C057-7CF3-48F8-BBF6-DAEC41A5D1FC}" srcOrd="0" destOrd="0" presId="urn:microsoft.com/office/officeart/2005/8/layout/process4"/>
    <dgm:cxn modelId="{88463ED1-92AE-4FB4-A45B-B20E017406F4}" type="presParOf" srcId="{3734C057-7CF3-48F8-BBF6-DAEC41A5D1FC}" destId="{A9C1258A-660F-4E30-9183-BFD7F246EAB6}" srcOrd="0" destOrd="0" presId="urn:microsoft.com/office/officeart/2005/8/layout/process4"/>
    <dgm:cxn modelId="{CBAF5EC0-435D-4B98-95BA-0B878697362D}" type="presParOf" srcId="{DDC62B5C-DAA8-4044-B35E-C256751B0DE4}" destId="{C20F0C1C-2A0D-41AC-A407-65CF6FE19F6E}" srcOrd="1" destOrd="0" presId="urn:microsoft.com/office/officeart/2005/8/layout/process4"/>
    <dgm:cxn modelId="{1F1FCBEF-344C-4CBB-8FFC-0801EC8BFE6E}" type="presParOf" srcId="{DDC62B5C-DAA8-4044-B35E-C256751B0DE4}" destId="{73C37EE5-ABB9-4156-9DFE-7A7CE87F1C16}" srcOrd="2" destOrd="0" presId="urn:microsoft.com/office/officeart/2005/8/layout/process4"/>
    <dgm:cxn modelId="{0F926F5F-4204-435E-8C45-25B50A6987A6}" type="presParOf" srcId="{73C37EE5-ABB9-4156-9DFE-7A7CE87F1C16}" destId="{424BBA21-718D-4C0B-A324-AAA8C548CF23}" srcOrd="0" destOrd="0" presId="urn:microsoft.com/office/officeart/2005/8/layout/process4"/>
    <dgm:cxn modelId="{776F1BFB-0C2D-4D85-A083-2E715E236CEA}" type="presParOf" srcId="{DDC62B5C-DAA8-4044-B35E-C256751B0DE4}" destId="{D396320A-9C26-4085-866D-5F51C442BE9A}" srcOrd="3" destOrd="0" presId="urn:microsoft.com/office/officeart/2005/8/layout/process4"/>
    <dgm:cxn modelId="{E4F56B66-FF6E-4B96-9E14-70BA4743AC36}" type="presParOf" srcId="{DDC62B5C-DAA8-4044-B35E-C256751B0DE4}" destId="{E70C01E5-0D2D-49ED-AE14-18B58126055F}" srcOrd="4" destOrd="0" presId="urn:microsoft.com/office/officeart/2005/8/layout/process4"/>
    <dgm:cxn modelId="{68D374BD-1D99-4399-A728-8607F981BD08}" type="presParOf" srcId="{E70C01E5-0D2D-49ED-AE14-18B58126055F}" destId="{4A933759-4CEB-4287-A00B-3DA59915F64A}" srcOrd="0" destOrd="0" presId="urn:microsoft.com/office/officeart/2005/8/layout/process4"/>
    <dgm:cxn modelId="{8B6CD4B8-2E4A-4D75-A32D-8472DDA57A04}" type="presParOf" srcId="{DDC62B5C-DAA8-4044-B35E-C256751B0DE4}" destId="{670E5872-C6C8-4C51-B701-C7992335B123}" srcOrd="5" destOrd="0" presId="urn:microsoft.com/office/officeart/2005/8/layout/process4"/>
    <dgm:cxn modelId="{D6ACA255-7770-4355-9421-B0302760AF86}" type="presParOf" srcId="{DDC62B5C-DAA8-4044-B35E-C256751B0DE4}" destId="{D4EF0086-F215-438B-B0FF-7467BEDF918C}" srcOrd="6" destOrd="0" presId="urn:microsoft.com/office/officeart/2005/8/layout/process4"/>
    <dgm:cxn modelId="{2AE7DBA3-9960-4FC0-B9E9-B4CDCF8A8D49}" type="presParOf" srcId="{D4EF0086-F215-438B-B0FF-7467BEDF918C}" destId="{40E5E7E3-04BB-4E43-A8AA-A2EAC38BAFB1}" srcOrd="0" destOrd="0" presId="urn:microsoft.com/office/officeart/2005/8/layout/process4"/>
    <dgm:cxn modelId="{3404F713-7A58-43C2-BAAF-D606DB16F2D4}" type="presParOf" srcId="{DDC62B5C-DAA8-4044-B35E-C256751B0DE4}" destId="{B2447CB8-0C6F-404B-953D-3D25C8BAE6DB}" srcOrd="7" destOrd="0" presId="urn:microsoft.com/office/officeart/2005/8/layout/process4"/>
    <dgm:cxn modelId="{660ACC82-8FAE-4F81-A099-32995595F97D}" type="presParOf" srcId="{DDC62B5C-DAA8-4044-B35E-C256751B0DE4}" destId="{A9F3EF37-8538-414D-B1AB-0F09D990D706}" srcOrd="8" destOrd="0" presId="urn:microsoft.com/office/officeart/2005/8/layout/process4"/>
    <dgm:cxn modelId="{C31DF30D-CE24-4643-B44D-225AC95DAFC3}" type="presParOf" srcId="{A9F3EF37-8538-414D-B1AB-0F09D990D706}" destId="{01B7C878-2537-472A-A270-424CE4A23727}" srcOrd="0" destOrd="0" presId="urn:microsoft.com/office/officeart/2005/8/layout/process4"/>
    <dgm:cxn modelId="{4485CD9C-F6A0-4D22-AA50-24555EB11463}" type="presParOf" srcId="{DDC62B5C-DAA8-4044-B35E-C256751B0DE4}" destId="{8FAE5B8E-ECEA-4369-AD07-9FDF083033B5}" srcOrd="9" destOrd="0" presId="urn:microsoft.com/office/officeart/2005/8/layout/process4"/>
    <dgm:cxn modelId="{DE845D3E-23DB-4685-9F2A-6F65665817C3}" type="presParOf" srcId="{DDC62B5C-DAA8-4044-B35E-C256751B0DE4}" destId="{0516F145-FF7D-4058-9A98-F5C27EB6F321}" srcOrd="10" destOrd="0" presId="urn:microsoft.com/office/officeart/2005/8/layout/process4"/>
    <dgm:cxn modelId="{B4CFD504-E31C-463D-B1A3-BA7C6FF9A8F0}" type="presParOf" srcId="{0516F145-FF7D-4058-9A98-F5C27EB6F321}" destId="{A9877342-2696-49B4-BDC6-2AD6FE562A1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9DED9A-8D36-4A7C-B5D4-6A8B5A4BC27D}" type="doc">
      <dgm:prSet loTypeId="urn:microsoft.com/office/officeart/2005/8/layout/venn1" loCatId="relationship" qsTypeId="urn:microsoft.com/office/officeart/2005/8/quickstyle/simple1" qsCatId="simple" csTypeId="urn:microsoft.com/office/officeart/2005/8/colors/accent1_2" csCatId="accent1" phldr="1"/>
      <dgm:spPr/>
    </dgm:pt>
    <dgm:pt modelId="{360FC161-1CC6-44F1-A790-D6C3E1F9F5C2}">
      <dgm:prSet phldrT="[Text]" custT="1"/>
      <dgm:spPr/>
      <dgm:t>
        <a:bodyPr/>
        <a:lstStyle/>
        <a:p>
          <a:r>
            <a:rPr lang="en-US" sz="1800" dirty="0"/>
            <a:t>Invest in Housing &amp; </a:t>
          </a:r>
          <a:br>
            <a:rPr lang="en-US" sz="1800" dirty="0"/>
          </a:br>
          <a:r>
            <a:rPr lang="en-US" sz="1800" dirty="0"/>
            <a:t>Market-Strengthening Opportunities</a:t>
          </a:r>
        </a:p>
      </dgm:t>
    </dgm:pt>
    <dgm:pt modelId="{49259C46-997D-4876-94D8-0E91D3A5F5AD}" type="parTrans" cxnId="{CCCC91B5-8F1C-4237-991F-0C8A6B90DC84}">
      <dgm:prSet/>
      <dgm:spPr/>
      <dgm:t>
        <a:bodyPr/>
        <a:lstStyle/>
        <a:p>
          <a:endParaRPr lang="en-US"/>
        </a:p>
      </dgm:t>
    </dgm:pt>
    <dgm:pt modelId="{61C3F0C2-1AFF-424E-B662-7CEDA7B57E27}" type="sibTrans" cxnId="{CCCC91B5-8F1C-4237-991F-0C8A6B90DC84}">
      <dgm:prSet/>
      <dgm:spPr/>
      <dgm:t>
        <a:bodyPr/>
        <a:lstStyle/>
        <a:p>
          <a:endParaRPr lang="en-US"/>
        </a:p>
      </dgm:t>
    </dgm:pt>
    <dgm:pt modelId="{B689FE77-7975-4477-AF06-F83C0F10069E}">
      <dgm:prSet phldrT="[Text]" custT="1"/>
      <dgm:spPr/>
      <dgm:t>
        <a:bodyPr/>
        <a:lstStyle/>
        <a:p>
          <a:r>
            <a:rPr lang="en-US" sz="1800" dirty="0"/>
            <a:t>Create Environmentally-Sustainable &amp; Clean Neighborhoods</a:t>
          </a:r>
        </a:p>
      </dgm:t>
    </dgm:pt>
    <dgm:pt modelId="{86FB48B4-EA0F-4704-BC09-91AF43756E06}" type="parTrans" cxnId="{106A15C5-EB20-42C7-9B54-3D53EC2D8284}">
      <dgm:prSet/>
      <dgm:spPr/>
      <dgm:t>
        <a:bodyPr/>
        <a:lstStyle/>
        <a:p>
          <a:endParaRPr lang="en-US"/>
        </a:p>
      </dgm:t>
    </dgm:pt>
    <dgm:pt modelId="{12B2CD90-E56D-4B81-9531-15C592386BD6}" type="sibTrans" cxnId="{106A15C5-EB20-42C7-9B54-3D53EC2D8284}">
      <dgm:prSet/>
      <dgm:spPr/>
      <dgm:t>
        <a:bodyPr/>
        <a:lstStyle/>
        <a:p>
          <a:endParaRPr lang="en-US"/>
        </a:p>
      </dgm:t>
    </dgm:pt>
    <dgm:pt modelId="{540BCBA9-6DCF-49D2-9724-D21BCFE74AAF}">
      <dgm:prSet phldrT="[Text]" custT="1"/>
      <dgm:spPr/>
      <dgm:t>
        <a:bodyPr/>
        <a:lstStyle/>
        <a:p>
          <a:r>
            <a:rPr lang="en-US" sz="1800" dirty="0"/>
            <a:t>Create Connections </a:t>
          </a:r>
          <a:br>
            <a:rPr lang="en-US" sz="1800" dirty="0"/>
          </a:br>
          <a:r>
            <a:rPr lang="en-US" sz="1800" dirty="0"/>
            <a:t>&amp; Access</a:t>
          </a:r>
        </a:p>
      </dgm:t>
    </dgm:pt>
    <dgm:pt modelId="{6824D3E5-BBE8-417C-9C8A-B7A2DCD48639}" type="parTrans" cxnId="{61DDDB22-D457-4782-BB8E-DBFE58DC07D3}">
      <dgm:prSet/>
      <dgm:spPr/>
      <dgm:t>
        <a:bodyPr/>
        <a:lstStyle/>
        <a:p>
          <a:endParaRPr lang="en-US"/>
        </a:p>
      </dgm:t>
    </dgm:pt>
    <dgm:pt modelId="{CFBE9250-7123-4186-B04B-5111ACD95E92}" type="sibTrans" cxnId="{61DDDB22-D457-4782-BB8E-DBFE58DC07D3}">
      <dgm:prSet/>
      <dgm:spPr/>
      <dgm:t>
        <a:bodyPr/>
        <a:lstStyle/>
        <a:p>
          <a:endParaRPr lang="en-US"/>
        </a:p>
      </dgm:t>
    </dgm:pt>
    <dgm:pt modelId="{FC91E6AA-FE4F-49BB-A27C-7BE1F82CB2CA}">
      <dgm:prSet phldrT="[Text]" custT="1"/>
      <dgm:spPr/>
      <dgm:t>
        <a:bodyPr/>
        <a:lstStyle/>
        <a:p>
          <a:r>
            <a:rPr lang="en-US" sz="1800" dirty="0"/>
            <a:t>Create Opportunities </a:t>
          </a:r>
          <a:br>
            <a:rPr lang="en-US" sz="1800" dirty="0"/>
          </a:br>
          <a:r>
            <a:rPr lang="en-US" sz="1800" dirty="0"/>
            <a:t>for Health &amp; Wellness</a:t>
          </a:r>
        </a:p>
      </dgm:t>
    </dgm:pt>
    <dgm:pt modelId="{39BCEF95-034B-4D88-AA39-E7342A97E71D}" type="parTrans" cxnId="{4531E521-D529-4F6D-BCDC-A9DC227024A8}">
      <dgm:prSet/>
      <dgm:spPr/>
      <dgm:t>
        <a:bodyPr/>
        <a:lstStyle/>
        <a:p>
          <a:endParaRPr lang="en-US"/>
        </a:p>
      </dgm:t>
    </dgm:pt>
    <dgm:pt modelId="{ECE83CA4-1EEA-42B7-AF04-009BC4D67E66}" type="sibTrans" cxnId="{4531E521-D529-4F6D-BCDC-A9DC227024A8}">
      <dgm:prSet/>
      <dgm:spPr/>
      <dgm:t>
        <a:bodyPr/>
        <a:lstStyle/>
        <a:p>
          <a:endParaRPr lang="en-US"/>
        </a:p>
      </dgm:t>
    </dgm:pt>
    <dgm:pt modelId="{6434616C-676D-4064-845E-ED560F8E200C}">
      <dgm:prSet phldrT="[Text]" custT="1"/>
      <dgm:spPr/>
      <dgm:t>
        <a:bodyPr/>
        <a:lstStyle/>
        <a:p>
          <a:r>
            <a:rPr lang="en-US" sz="1800" dirty="0"/>
            <a:t>Improve </a:t>
          </a:r>
          <a:br>
            <a:rPr lang="en-US" sz="1800" dirty="0"/>
          </a:br>
          <a:r>
            <a:rPr lang="en-US" sz="1800" dirty="0"/>
            <a:t>Public Safety</a:t>
          </a:r>
        </a:p>
      </dgm:t>
    </dgm:pt>
    <dgm:pt modelId="{B210A93C-635E-4325-BC69-CFD986D3D841}" type="parTrans" cxnId="{AD374063-3C32-4869-ABAB-7FC96FF25B76}">
      <dgm:prSet/>
      <dgm:spPr/>
      <dgm:t>
        <a:bodyPr/>
        <a:lstStyle/>
        <a:p>
          <a:endParaRPr lang="en-US"/>
        </a:p>
      </dgm:t>
    </dgm:pt>
    <dgm:pt modelId="{11F85C5C-EE4D-4E94-908E-89E2691B7F2D}" type="sibTrans" cxnId="{AD374063-3C32-4869-ABAB-7FC96FF25B76}">
      <dgm:prSet/>
      <dgm:spPr/>
      <dgm:t>
        <a:bodyPr/>
        <a:lstStyle/>
        <a:p>
          <a:endParaRPr lang="en-US"/>
        </a:p>
      </dgm:t>
    </dgm:pt>
    <dgm:pt modelId="{C2B8A816-C439-40B5-A9D7-C1D93079CC74}">
      <dgm:prSet phldrT="[Text]" custT="1"/>
      <dgm:spPr/>
      <dgm:t>
        <a:bodyPr/>
        <a:lstStyle/>
        <a:p>
          <a:r>
            <a:rPr lang="en-US" sz="1800" dirty="0"/>
            <a:t>Promote Opportunities </a:t>
          </a:r>
          <a:br>
            <a:rPr lang="en-US" sz="1800" dirty="0"/>
          </a:br>
          <a:r>
            <a:rPr lang="en-US" sz="1800" dirty="0"/>
            <a:t>for Wealth Building &amp; Economic Development</a:t>
          </a:r>
        </a:p>
      </dgm:t>
    </dgm:pt>
    <dgm:pt modelId="{B902B374-514D-43AC-BBD6-DC03E852BA9F}" type="parTrans" cxnId="{D0B26C3E-DD82-4E9A-9304-DF966B09D4F6}">
      <dgm:prSet/>
      <dgm:spPr/>
      <dgm:t>
        <a:bodyPr/>
        <a:lstStyle/>
        <a:p>
          <a:endParaRPr lang="en-US"/>
        </a:p>
      </dgm:t>
    </dgm:pt>
    <dgm:pt modelId="{E6906DC6-2BC4-4B1E-AD2D-7893A1E1AFB6}" type="sibTrans" cxnId="{D0B26C3E-DD82-4E9A-9304-DF966B09D4F6}">
      <dgm:prSet/>
      <dgm:spPr/>
      <dgm:t>
        <a:bodyPr/>
        <a:lstStyle/>
        <a:p>
          <a:endParaRPr lang="en-US"/>
        </a:p>
      </dgm:t>
    </dgm:pt>
    <dgm:pt modelId="{30642126-7BB2-4BEF-A244-07CD02E39CF8}" type="pres">
      <dgm:prSet presAssocID="{D19DED9A-8D36-4A7C-B5D4-6A8B5A4BC27D}" presName="compositeShape" presStyleCnt="0">
        <dgm:presLayoutVars>
          <dgm:chMax val="7"/>
          <dgm:dir/>
          <dgm:resizeHandles val="exact"/>
        </dgm:presLayoutVars>
      </dgm:prSet>
      <dgm:spPr/>
    </dgm:pt>
    <dgm:pt modelId="{68EE1DF9-F860-44BA-910A-00BEA960F2E3}" type="pres">
      <dgm:prSet presAssocID="{360FC161-1CC6-44F1-A790-D6C3E1F9F5C2}" presName="circ1" presStyleLbl="vennNode1" presStyleIdx="0" presStyleCnt="6"/>
      <dgm:spPr>
        <a:solidFill>
          <a:srgbClr val="660066">
            <a:alpha val="50000"/>
          </a:srgbClr>
        </a:solidFill>
      </dgm:spPr>
    </dgm:pt>
    <dgm:pt modelId="{A5606BB1-55ED-4DE2-9E84-D675C5ACE632}" type="pres">
      <dgm:prSet presAssocID="{360FC161-1CC6-44F1-A790-D6C3E1F9F5C2}" presName="circ1Tx" presStyleLbl="revTx" presStyleIdx="0" presStyleCnt="0" custLinFactNeighborY="29911">
        <dgm:presLayoutVars>
          <dgm:chMax val="0"/>
          <dgm:chPref val="0"/>
          <dgm:bulletEnabled val="1"/>
        </dgm:presLayoutVars>
      </dgm:prSet>
      <dgm:spPr/>
      <dgm:t>
        <a:bodyPr/>
        <a:lstStyle/>
        <a:p>
          <a:endParaRPr lang="en-US"/>
        </a:p>
      </dgm:t>
    </dgm:pt>
    <dgm:pt modelId="{2BA0298E-54AF-471C-AA70-EE8D5E6982E7}" type="pres">
      <dgm:prSet presAssocID="{FC91E6AA-FE4F-49BB-A27C-7BE1F82CB2CA}" presName="circ2" presStyleLbl="vennNode1" presStyleIdx="1" presStyleCnt="6"/>
      <dgm:spPr>
        <a:solidFill>
          <a:srgbClr val="660066">
            <a:alpha val="50000"/>
          </a:srgbClr>
        </a:solidFill>
      </dgm:spPr>
    </dgm:pt>
    <dgm:pt modelId="{B3AA4CFA-974E-4644-85DB-EFD002507852}" type="pres">
      <dgm:prSet presAssocID="{FC91E6AA-FE4F-49BB-A27C-7BE1F82CB2CA}" presName="circ2Tx" presStyleLbl="revTx" presStyleIdx="0" presStyleCnt="0" custLinFactNeighborX="-14055" custLinFactNeighborY="13677">
        <dgm:presLayoutVars>
          <dgm:chMax val="0"/>
          <dgm:chPref val="0"/>
          <dgm:bulletEnabled val="1"/>
        </dgm:presLayoutVars>
      </dgm:prSet>
      <dgm:spPr/>
      <dgm:t>
        <a:bodyPr/>
        <a:lstStyle/>
        <a:p>
          <a:endParaRPr lang="en-US"/>
        </a:p>
      </dgm:t>
    </dgm:pt>
    <dgm:pt modelId="{C96B7719-B8E2-4013-88EC-16F63D780C54}" type="pres">
      <dgm:prSet presAssocID="{B689FE77-7975-4477-AF06-F83C0F10069E}" presName="circ3" presStyleLbl="vennNode1" presStyleIdx="2" presStyleCnt="6"/>
      <dgm:spPr>
        <a:solidFill>
          <a:srgbClr val="660066">
            <a:alpha val="50000"/>
          </a:srgbClr>
        </a:solidFill>
      </dgm:spPr>
    </dgm:pt>
    <dgm:pt modelId="{5F345D04-B532-4F4B-8C9A-3F75DA64DF95}" type="pres">
      <dgm:prSet presAssocID="{B689FE77-7975-4477-AF06-F83C0F10069E}" presName="circ3Tx" presStyleLbl="revTx" presStyleIdx="0" presStyleCnt="0" custLinFactNeighborX="-8968" custLinFactNeighborY="-8129">
        <dgm:presLayoutVars>
          <dgm:chMax val="0"/>
          <dgm:chPref val="0"/>
          <dgm:bulletEnabled val="1"/>
        </dgm:presLayoutVars>
      </dgm:prSet>
      <dgm:spPr/>
      <dgm:t>
        <a:bodyPr/>
        <a:lstStyle/>
        <a:p>
          <a:endParaRPr lang="en-US"/>
        </a:p>
      </dgm:t>
    </dgm:pt>
    <dgm:pt modelId="{2DF380FD-784C-485E-9675-93AF4C22AC82}" type="pres">
      <dgm:prSet presAssocID="{540BCBA9-6DCF-49D2-9724-D21BCFE74AAF}" presName="circ4" presStyleLbl="vennNode1" presStyleIdx="3" presStyleCnt="6"/>
      <dgm:spPr>
        <a:solidFill>
          <a:srgbClr val="660066">
            <a:alpha val="50000"/>
          </a:srgbClr>
        </a:solidFill>
      </dgm:spPr>
    </dgm:pt>
    <dgm:pt modelId="{45F5C5DF-3B6C-4982-8339-37B0A8461EB8}" type="pres">
      <dgm:prSet presAssocID="{540BCBA9-6DCF-49D2-9724-D21BCFE74AAF}" presName="circ4Tx" presStyleLbl="revTx" presStyleIdx="0" presStyleCnt="0" custLinFactNeighborY="-29045">
        <dgm:presLayoutVars>
          <dgm:chMax val="0"/>
          <dgm:chPref val="0"/>
          <dgm:bulletEnabled val="1"/>
        </dgm:presLayoutVars>
      </dgm:prSet>
      <dgm:spPr/>
      <dgm:t>
        <a:bodyPr/>
        <a:lstStyle/>
        <a:p>
          <a:endParaRPr lang="en-US"/>
        </a:p>
      </dgm:t>
    </dgm:pt>
    <dgm:pt modelId="{35C3E26D-1E84-4357-A97A-09A43B54AD40}" type="pres">
      <dgm:prSet presAssocID="{6434616C-676D-4064-845E-ED560F8E200C}" presName="circ5" presStyleLbl="vennNode1" presStyleIdx="4" presStyleCnt="6"/>
      <dgm:spPr>
        <a:solidFill>
          <a:srgbClr val="660066">
            <a:alpha val="50000"/>
          </a:srgbClr>
        </a:solidFill>
      </dgm:spPr>
    </dgm:pt>
    <dgm:pt modelId="{BBD660A8-83AB-460D-9728-E1B43851A186}" type="pres">
      <dgm:prSet presAssocID="{6434616C-676D-4064-845E-ED560F8E200C}" presName="circ5Tx" presStyleLbl="revTx" presStyleIdx="0" presStyleCnt="0" custLinFactNeighborX="26369" custLinFactNeighborY="-7465">
        <dgm:presLayoutVars>
          <dgm:chMax val="0"/>
          <dgm:chPref val="0"/>
          <dgm:bulletEnabled val="1"/>
        </dgm:presLayoutVars>
      </dgm:prSet>
      <dgm:spPr/>
      <dgm:t>
        <a:bodyPr/>
        <a:lstStyle/>
        <a:p>
          <a:endParaRPr lang="en-US"/>
        </a:p>
      </dgm:t>
    </dgm:pt>
    <dgm:pt modelId="{A65FC996-F469-4016-A86B-8546EC8929DA}" type="pres">
      <dgm:prSet presAssocID="{C2B8A816-C439-40B5-A9D7-C1D93079CC74}" presName="circ6" presStyleLbl="vennNode1" presStyleIdx="5" presStyleCnt="6"/>
      <dgm:spPr>
        <a:solidFill>
          <a:srgbClr val="660066">
            <a:alpha val="50000"/>
          </a:srgbClr>
        </a:solidFill>
      </dgm:spPr>
    </dgm:pt>
    <dgm:pt modelId="{E22F14C9-0A36-478F-9D76-43195FD91508}" type="pres">
      <dgm:prSet presAssocID="{C2B8A816-C439-40B5-A9D7-C1D93079CC74}" presName="circ6Tx" presStyleLbl="revTx" presStyleIdx="0" presStyleCnt="0" custLinFactNeighborX="8968" custLinFactNeighborY="11440">
        <dgm:presLayoutVars>
          <dgm:chMax val="0"/>
          <dgm:chPref val="0"/>
          <dgm:bulletEnabled val="1"/>
        </dgm:presLayoutVars>
      </dgm:prSet>
      <dgm:spPr/>
      <dgm:t>
        <a:bodyPr/>
        <a:lstStyle/>
        <a:p>
          <a:endParaRPr lang="en-US"/>
        </a:p>
      </dgm:t>
    </dgm:pt>
  </dgm:ptLst>
  <dgm:cxnLst>
    <dgm:cxn modelId="{622B3928-A387-4DA8-AFCC-FF5D2A4FF3EF}" type="presOf" srcId="{FC91E6AA-FE4F-49BB-A27C-7BE1F82CB2CA}" destId="{B3AA4CFA-974E-4644-85DB-EFD002507852}" srcOrd="0" destOrd="0" presId="urn:microsoft.com/office/officeart/2005/8/layout/venn1"/>
    <dgm:cxn modelId="{61DDDB22-D457-4782-BB8E-DBFE58DC07D3}" srcId="{D19DED9A-8D36-4A7C-B5D4-6A8B5A4BC27D}" destId="{540BCBA9-6DCF-49D2-9724-D21BCFE74AAF}" srcOrd="3" destOrd="0" parTransId="{6824D3E5-BBE8-417C-9C8A-B7A2DCD48639}" sibTransId="{CFBE9250-7123-4186-B04B-5111ACD95E92}"/>
    <dgm:cxn modelId="{CF00067E-B24B-411F-BC42-A9A6481288FF}" type="presOf" srcId="{360FC161-1CC6-44F1-A790-D6C3E1F9F5C2}" destId="{A5606BB1-55ED-4DE2-9E84-D675C5ACE632}" srcOrd="0" destOrd="0" presId="urn:microsoft.com/office/officeart/2005/8/layout/venn1"/>
    <dgm:cxn modelId="{06ED2683-F93F-4691-B791-F6492DF98E2F}" type="presOf" srcId="{C2B8A816-C439-40B5-A9D7-C1D93079CC74}" destId="{E22F14C9-0A36-478F-9D76-43195FD91508}" srcOrd="0" destOrd="0" presId="urn:microsoft.com/office/officeart/2005/8/layout/venn1"/>
    <dgm:cxn modelId="{7DF746F8-6BDB-4445-9897-A6E1F264EEFB}" type="presOf" srcId="{D19DED9A-8D36-4A7C-B5D4-6A8B5A4BC27D}" destId="{30642126-7BB2-4BEF-A244-07CD02E39CF8}" srcOrd="0" destOrd="0" presId="urn:microsoft.com/office/officeart/2005/8/layout/venn1"/>
    <dgm:cxn modelId="{AD374063-3C32-4869-ABAB-7FC96FF25B76}" srcId="{D19DED9A-8D36-4A7C-B5D4-6A8B5A4BC27D}" destId="{6434616C-676D-4064-845E-ED560F8E200C}" srcOrd="4" destOrd="0" parTransId="{B210A93C-635E-4325-BC69-CFD986D3D841}" sibTransId="{11F85C5C-EE4D-4E94-908E-89E2691B7F2D}"/>
    <dgm:cxn modelId="{D0B26C3E-DD82-4E9A-9304-DF966B09D4F6}" srcId="{D19DED9A-8D36-4A7C-B5D4-6A8B5A4BC27D}" destId="{C2B8A816-C439-40B5-A9D7-C1D93079CC74}" srcOrd="5" destOrd="0" parTransId="{B902B374-514D-43AC-BBD6-DC03E852BA9F}" sibTransId="{E6906DC6-2BC4-4B1E-AD2D-7893A1E1AFB6}"/>
    <dgm:cxn modelId="{4A2055B3-6D15-4E6A-BF08-3AAADD22BBDA}" type="presOf" srcId="{6434616C-676D-4064-845E-ED560F8E200C}" destId="{BBD660A8-83AB-460D-9728-E1B43851A186}" srcOrd="0" destOrd="0" presId="urn:microsoft.com/office/officeart/2005/8/layout/venn1"/>
    <dgm:cxn modelId="{106A15C5-EB20-42C7-9B54-3D53EC2D8284}" srcId="{D19DED9A-8D36-4A7C-B5D4-6A8B5A4BC27D}" destId="{B689FE77-7975-4477-AF06-F83C0F10069E}" srcOrd="2" destOrd="0" parTransId="{86FB48B4-EA0F-4704-BC09-91AF43756E06}" sibTransId="{12B2CD90-E56D-4B81-9531-15C592386BD6}"/>
    <dgm:cxn modelId="{CCCC91B5-8F1C-4237-991F-0C8A6B90DC84}" srcId="{D19DED9A-8D36-4A7C-B5D4-6A8B5A4BC27D}" destId="{360FC161-1CC6-44F1-A790-D6C3E1F9F5C2}" srcOrd="0" destOrd="0" parTransId="{49259C46-997D-4876-94D8-0E91D3A5F5AD}" sibTransId="{61C3F0C2-1AFF-424E-B662-7CEDA7B57E27}"/>
    <dgm:cxn modelId="{F7DDCA90-8FCA-450B-826F-07A8F96B3E16}" type="presOf" srcId="{540BCBA9-6DCF-49D2-9724-D21BCFE74AAF}" destId="{45F5C5DF-3B6C-4982-8339-37B0A8461EB8}" srcOrd="0" destOrd="0" presId="urn:microsoft.com/office/officeart/2005/8/layout/venn1"/>
    <dgm:cxn modelId="{DE8C7232-15DC-4C6A-9EFE-442FD5CC32A6}" type="presOf" srcId="{B689FE77-7975-4477-AF06-F83C0F10069E}" destId="{5F345D04-B532-4F4B-8C9A-3F75DA64DF95}" srcOrd="0" destOrd="0" presId="urn:microsoft.com/office/officeart/2005/8/layout/venn1"/>
    <dgm:cxn modelId="{4531E521-D529-4F6D-BCDC-A9DC227024A8}" srcId="{D19DED9A-8D36-4A7C-B5D4-6A8B5A4BC27D}" destId="{FC91E6AA-FE4F-49BB-A27C-7BE1F82CB2CA}" srcOrd="1" destOrd="0" parTransId="{39BCEF95-034B-4D88-AA39-E7342A97E71D}" sibTransId="{ECE83CA4-1EEA-42B7-AF04-009BC4D67E66}"/>
    <dgm:cxn modelId="{7AE4966B-04E5-4F12-9426-741AABEA9E09}" type="presParOf" srcId="{30642126-7BB2-4BEF-A244-07CD02E39CF8}" destId="{68EE1DF9-F860-44BA-910A-00BEA960F2E3}" srcOrd="0" destOrd="0" presId="urn:microsoft.com/office/officeart/2005/8/layout/venn1"/>
    <dgm:cxn modelId="{1F2523B0-A535-4149-970E-B39DE66F0238}" type="presParOf" srcId="{30642126-7BB2-4BEF-A244-07CD02E39CF8}" destId="{A5606BB1-55ED-4DE2-9E84-D675C5ACE632}" srcOrd="1" destOrd="0" presId="urn:microsoft.com/office/officeart/2005/8/layout/venn1"/>
    <dgm:cxn modelId="{396CCD93-E122-458D-A102-D2B4AE9791F8}" type="presParOf" srcId="{30642126-7BB2-4BEF-A244-07CD02E39CF8}" destId="{2BA0298E-54AF-471C-AA70-EE8D5E6982E7}" srcOrd="2" destOrd="0" presId="urn:microsoft.com/office/officeart/2005/8/layout/venn1"/>
    <dgm:cxn modelId="{E5888541-087F-4F6E-B234-8D7439D10C9A}" type="presParOf" srcId="{30642126-7BB2-4BEF-A244-07CD02E39CF8}" destId="{B3AA4CFA-974E-4644-85DB-EFD002507852}" srcOrd="3" destOrd="0" presId="urn:microsoft.com/office/officeart/2005/8/layout/venn1"/>
    <dgm:cxn modelId="{7023A3B7-ADC5-41A3-8BE5-E49DF61D6609}" type="presParOf" srcId="{30642126-7BB2-4BEF-A244-07CD02E39CF8}" destId="{C96B7719-B8E2-4013-88EC-16F63D780C54}" srcOrd="4" destOrd="0" presId="urn:microsoft.com/office/officeart/2005/8/layout/venn1"/>
    <dgm:cxn modelId="{69B850AF-0AF8-4A3E-8708-D69C68DCB116}" type="presParOf" srcId="{30642126-7BB2-4BEF-A244-07CD02E39CF8}" destId="{5F345D04-B532-4F4B-8C9A-3F75DA64DF95}" srcOrd="5" destOrd="0" presId="urn:microsoft.com/office/officeart/2005/8/layout/venn1"/>
    <dgm:cxn modelId="{19AACB98-B8E3-494F-B8E7-11C8DBBB2287}" type="presParOf" srcId="{30642126-7BB2-4BEF-A244-07CD02E39CF8}" destId="{2DF380FD-784C-485E-9675-93AF4C22AC82}" srcOrd="6" destOrd="0" presId="urn:microsoft.com/office/officeart/2005/8/layout/venn1"/>
    <dgm:cxn modelId="{7920BF9D-D395-471D-8859-02895AD00841}" type="presParOf" srcId="{30642126-7BB2-4BEF-A244-07CD02E39CF8}" destId="{45F5C5DF-3B6C-4982-8339-37B0A8461EB8}" srcOrd="7" destOrd="0" presId="urn:microsoft.com/office/officeart/2005/8/layout/venn1"/>
    <dgm:cxn modelId="{DF940E29-1DD6-4B26-99F6-84D29795FE7E}" type="presParOf" srcId="{30642126-7BB2-4BEF-A244-07CD02E39CF8}" destId="{35C3E26D-1E84-4357-A97A-09A43B54AD40}" srcOrd="8" destOrd="0" presId="urn:microsoft.com/office/officeart/2005/8/layout/venn1"/>
    <dgm:cxn modelId="{12B55919-E261-4D3A-9F67-E4A9552FAAE9}" type="presParOf" srcId="{30642126-7BB2-4BEF-A244-07CD02E39CF8}" destId="{BBD660A8-83AB-460D-9728-E1B43851A186}" srcOrd="9" destOrd="0" presId="urn:microsoft.com/office/officeart/2005/8/layout/venn1"/>
    <dgm:cxn modelId="{5588F8B3-7CD5-47FB-BDBC-32C626443AFC}" type="presParOf" srcId="{30642126-7BB2-4BEF-A244-07CD02E39CF8}" destId="{A65FC996-F469-4016-A86B-8546EC8929DA}" srcOrd="10" destOrd="0" presId="urn:microsoft.com/office/officeart/2005/8/layout/venn1"/>
    <dgm:cxn modelId="{886FC7C7-AD2F-4C8B-AB3C-6C9860768378}" type="presParOf" srcId="{30642126-7BB2-4BEF-A244-07CD02E39CF8}" destId="{E22F14C9-0A36-478F-9D76-43195FD91508}"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1258A-660F-4E30-9183-BFD7F246EAB6}">
      <dsp:nvSpPr>
        <dsp:cNvPr id="0" name=""/>
        <dsp:cNvSpPr/>
      </dsp:nvSpPr>
      <dsp:spPr>
        <a:xfrm>
          <a:off x="0" y="4510194"/>
          <a:ext cx="4553700" cy="1205343"/>
        </a:xfrm>
        <a:prstGeom prst="downArrowCallout">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DOP Finalizes , Present to Planning Commission, </a:t>
          </a:r>
          <a:endParaRPr lang="en-US" sz="1300" kern="1200" dirty="0"/>
        </a:p>
      </dsp:txBody>
      <dsp:txXfrm>
        <a:off x="0" y="4510194"/>
        <a:ext cx="4553700" cy="783196"/>
      </dsp:txXfrm>
    </dsp:sp>
    <dsp:sp modelId="{424BBA21-718D-4C0B-A324-AAA8C548CF23}">
      <dsp:nvSpPr>
        <dsp:cNvPr id="0" name=""/>
        <dsp:cNvSpPr/>
      </dsp:nvSpPr>
      <dsp:spPr>
        <a:xfrm rot="10800000">
          <a:off x="0" y="3750641"/>
          <a:ext cx="4553700" cy="808350"/>
        </a:xfrm>
        <a:prstGeom prst="rect">
          <a:avLst/>
        </a:prstGeom>
        <a:solidFill>
          <a:srgbClr val="D76A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panose="020B0602020104020603" pitchFamily="34" charset="0"/>
            </a:rPr>
            <a:t>DELIVER: FINALIZE &amp; IMPLEMENT PLAN</a:t>
          </a:r>
          <a:endParaRPr lang="en-US" sz="1600" i="1" kern="1200" dirty="0" smtClean="0">
            <a:latin typeface="Garamond" panose="02020404030301010803" pitchFamily="18" charset="0"/>
          </a:endParaRPr>
        </a:p>
      </dsp:txBody>
      <dsp:txXfrm rot="10800000">
        <a:off x="0" y="3750641"/>
        <a:ext cx="4553700" cy="808350"/>
      </dsp:txXfrm>
    </dsp:sp>
    <dsp:sp modelId="{4A933759-4CEB-4287-A00B-3DA59915F64A}">
      <dsp:nvSpPr>
        <dsp:cNvPr id="0" name=""/>
        <dsp:cNvSpPr/>
      </dsp:nvSpPr>
      <dsp:spPr>
        <a:xfrm rot="10800000">
          <a:off x="0" y="2861878"/>
          <a:ext cx="4553700" cy="1156797"/>
        </a:xfrm>
        <a:prstGeom prst="upArrowCallout">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DOP Drafts, City Agency  Involvement, </a:t>
          </a:r>
          <a:br>
            <a:rPr lang="en-US" sz="1300" kern="1200" dirty="0" smtClean="0"/>
          </a:br>
          <a:r>
            <a:rPr lang="en-US" sz="1300" kern="1200" dirty="0" smtClean="0"/>
            <a:t>Steering Committee Involvement, Workshops</a:t>
          </a:r>
          <a:endParaRPr lang="en-US" sz="1300" kern="1200" dirty="0"/>
        </a:p>
      </dsp:txBody>
      <dsp:txXfrm rot="10800000">
        <a:off x="0" y="2861878"/>
        <a:ext cx="4553700" cy="751652"/>
      </dsp:txXfrm>
    </dsp:sp>
    <dsp:sp modelId="{40E5E7E3-04BB-4E43-A8AA-A2EAC38BAFB1}">
      <dsp:nvSpPr>
        <dsp:cNvPr id="0" name=""/>
        <dsp:cNvSpPr/>
      </dsp:nvSpPr>
      <dsp:spPr>
        <a:xfrm rot="10800000">
          <a:off x="0" y="2079130"/>
          <a:ext cx="4553700" cy="832624"/>
        </a:xfrm>
        <a:prstGeom prst="rect">
          <a:avLst/>
        </a:prstGeom>
        <a:solidFill>
          <a:srgbClr val="D76A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panose="020B0602020104020603" pitchFamily="34" charset="0"/>
            </a:rPr>
            <a:t>CREATE: DRAFT &amp; REVIEW RECOMMENDATIONS</a:t>
          </a:r>
          <a:endParaRPr lang="en-US" sz="1600" i="1" kern="1200" dirty="0" smtClean="0">
            <a:latin typeface="Garamond" panose="02020404030301010803" pitchFamily="18" charset="0"/>
          </a:endParaRPr>
        </a:p>
      </dsp:txBody>
      <dsp:txXfrm rot="10800000">
        <a:off x="0" y="2079130"/>
        <a:ext cx="4553700" cy="832624"/>
      </dsp:txXfrm>
    </dsp:sp>
    <dsp:sp modelId="{01B7C878-2537-472A-A270-424CE4A23727}">
      <dsp:nvSpPr>
        <dsp:cNvPr id="0" name=""/>
        <dsp:cNvSpPr/>
      </dsp:nvSpPr>
      <dsp:spPr>
        <a:xfrm rot="10800000">
          <a:off x="0" y="1199608"/>
          <a:ext cx="4553700" cy="1145386"/>
        </a:xfrm>
        <a:prstGeom prst="upArrowCallout">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Workshops, Surveys,  “Field  work” (community walks)</a:t>
          </a:r>
          <a:endParaRPr lang="en-US" sz="1300" kern="1200" dirty="0"/>
        </a:p>
      </dsp:txBody>
      <dsp:txXfrm rot="10800000">
        <a:off x="0" y="1199608"/>
        <a:ext cx="4553700" cy="744237"/>
      </dsp:txXfrm>
    </dsp:sp>
    <dsp:sp modelId="{A9877342-2696-49B4-BDC6-2AD6FE562A11}">
      <dsp:nvSpPr>
        <dsp:cNvPr id="0" name=""/>
        <dsp:cNvSpPr/>
      </dsp:nvSpPr>
      <dsp:spPr>
        <a:xfrm rot="10800000">
          <a:off x="0" y="439554"/>
          <a:ext cx="4553700" cy="775347"/>
        </a:xfrm>
        <a:prstGeom prst="rect">
          <a:avLst/>
        </a:prstGeom>
        <a:solidFill>
          <a:srgbClr val="D76A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Tw Cen MT" panose="020B0602020104020603" pitchFamily="34" charset="0"/>
            </a:rPr>
            <a:t>LISTEN: GATHER INFORMATION</a:t>
          </a:r>
          <a:endParaRPr lang="en-US" sz="1600" i="1" kern="1200" dirty="0" smtClean="0">
            <a:latin typeface="Garamond" panose="02020404030301010803" pitchFamily="18" charset="0"/>
            <a:cs typeface="Times New Roman" panose="02020603050405020304" pitchFamily="18" charset="0"/>
          </a:endParaRPr>
        </a:p>
      </dsp:txBody>
      <dsp:txXfrm rot="10800000">
        <a:off x="0" y="439554"/>
        <a:ext cx="4553700" cy="7753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E1DF9-F860-44BA-910A-00BEA960F2E3}">
      <dsp:nvSpPr>
        <dsp:cNvPr id="0" name=""/>
        <dsp:cNvSpPr/>
      </dsp:nvSpPr>
      <dsp:spPr>
        <a:xfrm>
          <a:off x="4276197" y="1547283"/>
          <a:ext cx="2072903" cy="2072903"/>
        </a:xfrm>
        <a:prstGeom prst="ellipse">
          <a:avLst/>
        </a:prstGeom>
        <a:solidFill>
          <a:srgbClr val="660066">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5606BB1-55ED-4DE2-9E84-D675C5ACE632}">
      <dsp:nvSpPr>
        <dsp:cNvPr id="0" name=""/>
        <dsp:cNvSpPr/>
      </dsp:nvSpPr>
      <dsp:spPr>
        <a:xfrm>
          <a:off x="4017085" y="422196"/>
          <a:ext cx="2591128" cy="141150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a:t>Invest in Housing &amp; </a:t>
          </a:r>
          <a:br>
            <a:rPr lang="en-US" sz="1800" kern="1200" dirty="0"/>
          </a:br>
          <a:r>
            <a:rPr lang="en-US" sz="1800" kern="1200" dirty="0"/>
            <a:t>Market-Strengthening Opportunities</a:t>
          </a:r>
        </a:p>
      </dsp:txBody>
      <dsp:txXfrm>
        <a:off x="4017085" y="422196"/>
        <a:ext cx="2591128" cy="1411509"/>
      </dsp:txXfrm>
    </dsp:sp>
    <dsp:sp modelId="{2BA0298E-54AF-471C-AA70-EE8D5E6982E7}">
      <dsp:nvSpPr>
        <dsp:cNvPr id="0" name=""/>
        <dsp:cNvSpPr/>
      </dsp:nvSpPr>
      <dsp:spPr>
        <a:xfrm>
          <a:off x="4949027" y="1935785"/>
          <a:ext cx="2072903" cy="2072903"/>
        </a:xfrm>
        <a:prstGeom prst="ellipse">
          <a:avLst/>
        </a:prstGeom>
        <a:solidFill>
          <a:srgbClr val="660066">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3AA4CFA-974E-4644-85DB-EFD002507852}">
      <dsp:nvSpPr>
        <dsp:cNvPr id="0" name=""/>
        <dsp:cNvSpPr/>
      </dsp:nvSpPr>
      <dsp:spPr>
        <a:xfrm>
          <a:off x="6830546" y="1555733"/>
          <a:ext cx="2455526" cy="154593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a:t>Create Opportunities </a:t>
          </a:r>
          <a:br>
            <a:rPr lang="en-US" sz="1800" kern="1200" dirty="0"/>
          </a:br>
          <a:r>
            <a:rPr lang="en-US" sz="1800" kern="1200" dirty="0"/>
            <a:t>for Health &amp; Wellness</a:t>
          </a:r>
        </a:p>
      </dsp:txBody>
      <dsp:txXfrm>
        <a:off x="6830546" y="1555733"/>
        <a:ext cx="2455526" cy="1545939"/>
      </dsp:txXfrm>
    </dsp:sp>
    <dsp:sp modelId="{C96B7719-B8E2-4013-88EC-16F63D780C54}">
      <dsp:nvSpPr>
        <dsp:cNvPr id="0" name=""/>
        <dsp:cNvSpPr/>
      </dsp:nvSpPr>
      <dsp:spPr>
        <a:xfrm>
          <a:off x="4949027" y="2712787"/>
          <a:ext cx="2072903" cy="2072903"/>
        </a:xfrm>
        <a:prstGeom prst="ellipse">
          <a:avLst/>
        </a:prstGeom>
        <a:solidFill>
          <a:srgbClr val="660066">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F345D04-B532-4F4B-8C9A-3F75DA64DF95}">
      <dsp:nvSpPr>
        <dsp:cNvPr id="0" name=""/>
        <dsp:cNvSpPr/>
      </dsp:nvSpPr>
      <dsp:spPr>
        <a:xfrm>
          <a:off x="6955459" y="3509339"/>
          <a:ext cx="2455526" cy="172741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a:t>Create Environmentally-Sustainable &amp; Clean Neighborhoods</a:t>
          </a:r>
        </a:p>
      </dsp:txBody>
      <dsp:txXfrm>
        <a:off x="6955459" y="3509339"/>
        <a:ext cx="2455526" cy="1727419"/>
      </dsp:txXfrm>
    </dsp:sp>
    <dsp:sp modelId="{2DF380FD-784C-485E-9675-93AF4C22AC82}">
      <dsp:nvSpPr>
        <dsp:cNvPr id="0" name=""/>
        <dsp:cNvSpPr/>
      </dsp:nvSpPr>
      <dsp:spPr>
        <a:xfrm>
          <a:off x="4276197" y="3101961"/>
          <a:ext cx="2072903" cy="2072903"/>
        </a:xfrm>
        <a:prstGeom prst="ellipse">
          <a:avLst/>
        </a:prstGeom>
        <a:solidFill>
          <a:srgbClr val="660066">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5F5C5DF-3B6C-4982-8339-37B0A8461EB8}">
      <dsp:nvSpPr>
        <dsp:cNvPr id="0" name=""/>
        <dsp:cNvSpPr/>
      </dsp:nvSpPr>
      <dsp:spPr>
        <a:xfrm>
          <a:off x="4017085" y="4899992"/>
          <a:ext cx="2591128" cy="141150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a:t>Create Connections </a:t>
          </a:r>
          <a:br>
            <a:rPr lang="en-US" sz="1800" kern="1200" dirty="0"/>
          </a:br>
          <a:r>
            <a:rPr lang="en-US" sz="1800" kern="1200" dirty="0"/>
            <a:t>&amp; Access</a:t>
          </a:r>
        </a:p>
      </dsp:txBody>
      <dsp:txXfrm>
        <a:off x="4017085" y="4899992"/>
        <a:ext cx="2591128" cy="1411509"/>
      </dsp:txXfrm>
    </dsp:sp>
    <dsp:sp modelId="{35C3E26D-1E84-4357-A97A-09A43B54AD40}">
      <dsp:nvSpPr>
        <dsp:cNvPr id="0" name=""/>
        <dsp:cNvSpPr/>
      </dsp:nvSpPr>
      <dsp:spPr>
        <a:xfrm>
          <a:off x="3603368" y="2712787"/>
          <a:ext cx="2072903" cy="2072903"/>
        </a:xfrm>
        <a:prstGeom prst="ellipse">
          <a:avLst/>
        </a:prstGeom>
        <a:solidFill>
          <a:srgbClr val="660066">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BD660A8-83AB-460D-9728-E1B43851A186}">
      <dsp:nvSpPr>
        <dsp:cNvPr id="0" name=""/>
        <dsp:cNvSpPr/>
      </dsp:nvSpPr>
      <dsp:spPr>
        <a:xfrm>
          <a:off x="1641598" y="3520809"/>
          <a:ext cx="2455526" cy="172741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a:t>Improve </a:t>
          </a:r>
          <a:br>
            <a:rPr lang="en-US" sz="1800" kern="1200" dirty="0"/>
          </a:br>
          <a:r>
            <a:rPr lang="en-US" sz="1800" kern="1200" dirty="0"/>
            <a:t>Public Safety</a:t>
          </a:r>
        </a:p>
      </dsp:txBody>
      <dsp:txXfrm>
        <a:off x="1641598" y="3520809"/>
        <a:ext cx="2455526" cy="1727419"/>
      </dsp:txXfrm>
    </dsp:sp>
    <dsp:sp modelId="{A65FC996-F469-4016-A86B-8546EC8929DA}">
      <dsp:nvSpPr>
        <dsp:cNvPr id="0" name=""/>
        <dsp:cNvSpPr/>
      </dsp:nvSpPr>
      <dsp:spPr>
        <a:xfrm>
          <a:off x="3603368" y="1935785"/>
          <a:ext cx="2072903" cy="2072903"/>
        </a:xfrm>
        <a:prstGeom prst="ellipse">
          <a:avLst/>
        </a:prstGeom>
        <a:solidFill>
          <a:srgbClr val="660066">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22F14C9-0A36-478F-9D76-43195FD91508}">
      <dsp:nvSpPr>
        <dsp:cNvPr id="0" name=""/>
        <dsp:cNvSpPr/>
      </dsp:nvSpPr>
      <dsp:spPr>
        <a:xfrm>
          <a:off x="1214312" y="1541911"/>
          <a:ext cx="2455526" cy="172741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a:t>Promote Opportunities </a:t>
          </a:r>
          <a:br>
            <a:rPr lang="en-US" sz="1800" kern="1200" dirty="0"/>
          </a:br>
          <a:r>
            <a:rPr lang="en-US" sz="1800" kern="1200" dirty="0"/>
            <a:t>for Wealth Building &amp; Economic Development</a:t>
          </a:r>
        </a:p>
      </dsp:txBody>
      <dsp:txXfrm>
        <a:off x="1214312" y="1541911"/>
        <a:ext cx="2455526" cy="172741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63FA5321-D74D-4880-B8F1-F0F5F40503B1}" type="datetimeFigureOut">
              <a:rPr lang="en-US" smtClean="0"/>
              <a:t>11/19/2019</a:t>
            </a:fld>
            <a:endParaRPr lang="en-US" dirty="0"/>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441EAA42-18ED-4180-ACCF-81E53FCEC04B}" type="slidenum">
              <a:rPr lang="en-US" smtClean="0"/>
              <a:t>‹#›</a:t>
            </a:fld>
            <a:endParaRPr lang="en-US" dirty="0"/>
          </a:p>
        </p:txBody>
      </p:sp>
    </p:spTree>
    <p:extLst>
      <p:ext uri="{BB962C8B-B14F-4D97-AF65-F5344CB8AC3E}">
        <p14:creationId xmlns:p14="http://schemas.microsoft.com/office/powerpoint/2010/main" val="700722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61B9978-AC29-49FE-A121-E8720C2C7CD1}" type="datetimeFigureOut">
              <a:rPr lang="en-US" smtClean="0"/>
              <a:t>11/19/2019</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9F50BC2A-84EC-4C4B-A833-B1473119B3AF}" type="slidenum">
              <a:rPr lang="en-US" smtClean="0"/>
              <a:t>‹#›</a:t>
            </a:fld>
            <a:endParaRPr lang="en-US" dirty="0"/>
          </a:p>
        </p:txBody>
      </p:sp>
    </p:spTree>
    <p:extLst>
      <p:ext uri="{BB962C8B-B14F-4D97-AF65-F5344CB8AC3E}">
        <p14:creationId xmlns:p14="http://schemas.microsoft.com/office/powerpoint/2010/main" val="4228434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w Cen MT" panose="020B0602020104020603" pitchFamily="34" charset="0"/>
                <a:ea typeface="Cambria"/>
                <a:cs typeface="Times New Roman"/>
              </a:rPr>
              <a:t>21</a:t>
            </a:r>
            <a:r>
              <a:rPr lang="en-US" sz="1200" baseline="30000" dirty="0" smtClean="0">
                <a:latin typeface="Tw Cen MT" panose="020B0602020104020603" pitchFamily="34" charset="0"/>
                <a:ea typeface="Cambria"/>
                <a:cs typeface="Times New Roman"/>
              </a:rPr>
              <a:t>st</a:t>
            </a:r>
            <a:r>
              <a:rPr lang="en-US" sz="1200" baseline="0" dirty="0" smtClean="0">
                <a:latin typeface="Tw Cen MT" panose="020B0602020104020603" pitchFamily="34" charset="0"/>
                <a:ea typeface="Cambria"/>
                <a:cs typeface="Times New Roman"/>
              </a:rPr>
              <a:t> Century </a:t>
            </a:r>
            <a:r>
              <a:rPr lang="en-US" sz="1200" dirty="0" smtClean="0">
                <a:latin typeface="Tw Cen MT" panose="020B0602020104020603" pitchFamily="34" charset="0"/>
                <a:ea typeface="Cambria"/>
                <a:cs typeface="Times New Roman"/>
              </a:rPr>
              <a:t>was in place</a:t>
            </a:r>
            <a:r>
              <a:rPr lang="en-US" sz="1200" baseline="0" dirty="0" smtClean="0">
                <a:latin typeface="Tw Cen MT" panose="020B0602020104020603" pitchFamily="34" charset="0"/>
                <a:ea typeface="Cambria"/>
                <a:cs typeface="Times New Roman"/>
              </a:rPr>
              <a:t> - </a:t>
            </a:r>
            <a:r>
              <a:rPr lang="en-US" sz="1200" dirty="0" smtClean="0">
                <a:latin typeface="Tw Cen MT" panose="020B0602020104020603" pitchFamily="34" charset="0"/>
                <a:ea typeface="Cambria"/>
                <a:cs typeface="Times New Roman"/>
              </a:rPr>
              <a:t>many</a:t>
            </a:r>
            <a:r>
              <a:rPr lang="en-US" sz="1200" baseline="0" dirty="0" smtClean="0">
                <a:latin typeface="Tw Cen MT" panose="020B0602020104020603" pitchFamily="34" charset="0"/>
                <a:ea typeface="Cambria"/>
                <a:cs typeface="Times New Roman"/>
              </a:rPr>
              <a:t> </a:t>
            </a:r>
            <a:r>
              <a:rPr lang="en-US" sz="1200" dirty="0" smtClean="0">
                <a:latin typeface="Tw Cen MT" panose="020B0602020104020603" pitchFamily="34" charset="0"/>
                <a:ea typeface="Cambria"/>
                <a:cs typeface="Times New Roman"/>
              </a:rPr>
              <a:t>people recognized importance of using</a:t>
            </a:r>
            <a:r>
              <a:rPr lang="en-US" sz="1200" baseline="0" dirty="0" smtClean="0">
                <a:latin typeface="Tw Cen MT" panose="020B0602020104020603" pitchFamily="34" charset="0"/>
                <a:ea typeface="Cambria"/>
                <a:cs typeface="Times New Roman"/>
              </a:rPr>
              <a:t> the investments and momentum around the schools to catalyze other positive neighborhood changes.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Tw Cen MT" panose="020B0602020104020603" pitchFamily="34" charset="0"/>
              <a:ea typeface="Cambria"/>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w Cen MT" panose="020B0602020104020603" pitchFamily="34" charset="0"/>
                <a:ea typeface="Cambria"/>
                <a:cs typeface="Times New Roman"/>
              </a:rPr>
              <a:t>That’s how DOP</a:t>
            </a:r>
            <a:r>
              <a:rPr lang="en-US" sz="1200" baseline="0" dirty="0" smtClean="0">
                <a:latin typeface="Tw Cen MT" panose="020B0602020104020603" pitchFamily="34" charset="0"/>
                <a:ea typeface="Cambria"/>
                <a:cs typeface="Times New Roman"/>
              </a:rPr>
              <a:t> came to launch </a:t>
            </a:r>
            <a:r>
              <a:rPr lang="en-US" sz="1200" dirty="0" smtClean="0">
                <a:latin typeface="Tw Cen MT" panose="020B0602020104020603" pitchFamily="34" charset="0"/>
                <a:ea typeface="Cambria"/>
                <a:cs typeface="Times New Roman"/>
              </a:rPr>
              <a:t>INSPIRE (which stands for Investing in Neighborhoods and Schools to Promote Improvement Revitalization and Excellence).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Tw Cen MT" panose="020B0602020104020603" pitchFamily="34" charset="0"/>
              <a:ea typeface="Cambria"/>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w Cen MT" panose="020B0602020104020603" pitchFamily="34" charset="0"/>
                <a:ea typeface="Cambria"/>
                <a:cs typeface="Times New Roman"/>
              </a:rPr>
              <a:t>INSPIRE is a process that results in a plan that is adopted by the Planning Commission. Like other plans, the bulk of the document is a series of recommendations that focus on improvements in the environment and QOL of students, their families, and neighborhood residents and businesses.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Tw Cen MT" panose="020B0602020104020603" pitchFamily="34" charset="0"/>
              <a:ea typeface="Cambria"/>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w Cen MT" panose="020B0602020104020603" pitchFamily="34" charset="0"/>
                <a:ea typeface="Cambria"/>
                <a:cs typeface="Times New Roman"/>
              </a:rPr>
              <a:t>INSPIRE does not focus on a large area. It focuses primarily on the ¼-mile around each of the 21</a:t>
            </a:r>
            <a:r>
              <a:rPr lang="en-US" sz="1200" baseline="30000" dirty="0" smtClean="0">
                <a:latin typeface="Tw Cen MT" panose="020B0602020104020603" pitchFamily="34" charset="0"/>
                <a:ea typeface="Cambria"/>
                <a:cs typeface="Times New Roman"/>
              </a:rPr>
              <a:t>st</a:t>
            </a:r>
            <a:r>
              <a:rPr lang="en-US" sz="1200" baseline="0" dirty="0" smtClean="0">
                <a:latin typeface="Tw Cen MT" panose="020B0602020104020603" pitchFamily="34" charset="0"/>
                <a:ea typeface="Cambria"/>
                <a:cs typeface="Times New Roman"/>
              </a:rPr>
              <a:t> Century schools.</a:t>
            </a:r>
          </a:p>
        </p:txBody>
      </p:sp>
      <p:sp>
        <p:nvSpPr>
          <p:cNvPr id="4" name="Slide Number Placeholder 3"/>
          <p:cNvSpPr>
            <a:spLocks noGrp="1"/>
          </p:cNvSpPr>
          <p:nvPr>
            <p:ph type="sldNum" sz="quarter" idx="10"/>
          </p:nvPr>
        </p:nvSpPr>
        <p:spPr/>
        <p:txBody>
          <a:bodyPr/>
          <a:lstStyle/>
          <a:p>
            <a:fld id="{9F50BC2A-84EC-4C4B-A833-B1473119B3AF}" type="slidenum">
              <a:rPr lang="en-US" smtClean="0"/>
              <a:t>2</a:t>
            </a:fld>
            <a:endParaRPr lang="en-US" dirty="0"/>
          </a:p>
        </p:txBody>
      </p:sp>
    </p:spTree>
    <p:extLst>
      <p:ext uri="{BB962C8B-B14F-4D97-AF65-F5344CB8AC3E}">
        <p14:creationId xmlns:p14="http://schemas.microsoft.com/office/powerpoint/2010/main" val="4017578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buNone/>
            </a:pPr>
            <a:r>
              <a:rPr lang="en-US" sz="1200" dirty="0" smtClean="0">
                <a:latin typeface="Tw Cen MT" panose="020B0602020104020603" pitchFamily="34" charset="0"/>
              </a:rPr>
              <a:t>General</a:t>
            </a:r>
            <a:r>
              <a:rPr lang="en-US" sz="1200" baseline="0" dirty="0" smtClean="0">
                <a:latin typeface="Tw Cen MT" panose="020B0602020104020603" pitchFamily="34" charset="0"/>
              </a:rPr>
              <a:t> categories: </a:t>
            </a:r>
            <a:r>
              <a:rPr lang="en-US" sz="1200" dirty="0" smtClean="0">
                <a:latin typeface="Tw Cen MT" panose="020B0602020104020603" pitchFamily="34" charset="0"/>
              </a:rPr>
              <a:t>Process will lift up priorities </a:t>
            </a:r>
            <a:r>
              <a:rPr lang="en-US" sz="1200" baseline="0" dirty="0" smtClean="0">
                <a:latin typeface="Tw Cen MT" panose="020B0602020104020603" pitchFamily="34" charset="0"/>
              </a:rPr>
              <a:t>in the Brooklyn and Curtis Bay communities around the school. </a:t>
            </a:r>
            <a:endParaRPr lang="en-US" sz="1200" b="1" dirty="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9F50BC2A-84EC-4C4B-A833-B1473119B3AF}" type="slidenum">
              <a:rPr lang="en-US" smtClean="0"/>
              <a:t>11</a:t>
            </a:fld>
            <a:endParaRPr lang="en-US" dirty="0"/>
          </a:p>
        </p:txBody>
      </p:sp>
    </p:spTree>
    <p:extLst>
      <p:ext uri="{BB962C8B-B14F-4D97-AF65-F5344CB8AC3E}">
        <p14:creationId xmlns:p14="http://schemas.microsoft.com/office/powerpoint/2010/main" val="1837457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there’s a substantial school renovation happening through 21</a:t>
            </a:r>
            <a:r>
              <a:rPr lang="en-US" baseline="30000" dirty="0" smtClean="0"/>
              <a:t>st</a:t>
            </a:r>
            <a:r>
              <a:rPr lang="en-US" dirty="0" smtClean="0"/>
              <a:t> Century, we’ll</a:t>
            </a:r>
            <a:r>
              <a:rPr lang="en-US" baseline="0" dirty="0" smtClean="0"/>
              <a:t> be working on INSPIRE. 23-28 schools – throughout the city. </a:t>
            </a:r>
          </a:p>
          <a:p>
            <a:pPr marL="0" indent="0">
              <a:buFont typeface="Arial" pitchFamily="34" charset="0"/>
              <a:buNone/>
            </a:pPr>
            <a:r>
              <a:rPr lang="en-US" sz="1400" dirty="0" smtClean="0">
                <a:latin typeface="Tw Cen MT" panose="020B0602020104020603" pitchFamily="34" charset="0"/>
              </a:rPr>
              <a:t>John </a:t>
            </a:r>
            <a:r>
              <a:rPr lang="en-US" sz="1400" dirty="0" err="1" smtClean="0">
                <a:latin typeface="Tw Cen MT" panose="020B0602020104020603" pitchFamily="34" charset="0"/>
              </a:rPr>
              <a:t>Ruhrah</a:t>
            </a:r>
            <a:r>
              <a:rPr lang="en-US" sz="1400" dirty="0" smtClean="0">
                <a:latin typeface="Tw Cen MT" panose="020B0602020104020603" pitchFamily="34" charset="0"/>
              </a:rPr>
              <a:t/>
            </a:r>
            <a:br>
              <a:rPr lang="en-US" sz="1400" dirty="0" smtClean="0">
                <a:latin typeface="Tw Cen MT" panose="020B0602020104020603" pitchFamily="34" charset="0"/>
              </a:rPr>
            </a:br>
            <a:r>
              <a:rPr lang="en-US" sz="1400" dirty="0" smtClean="0">
                <a:latin typeface="Tw Cen MT" panose="020B0602020104020603" pitchFamily="34" charset="0"/>
              </a:rPr>
              <a:t>Elementary/Middle School* </a:t>
            </a:r>
          </a:p>
          <a:p>
            <a:r>
              <a:rPr lang="en-US" sz="1200" dirty="0" smtClean="0">
                <a:latin typeface="Tw Cen MT" panose="020B0602020104020603" pitchFamily="34" charset="0"/>
              </a:rPr>
              <a:t>Anticipated occupancy:</a:t>
            </a:r>
          </a:p>
          <a:p>
            <a:pPr marL="0" indent="0">
              <a:buNone/>
            </a:pPr>
            <a:r>
              <a:rPr lang="en-US" sz="1200" dirty="0" smtClean="0">
                <a:latin typeface="Tw Cen MT" panose="020B0602020104020603" pitchFamily="34" charset="0"/>
              </a:rPr>
              <a:t>		</a:t>
            </a:r>
          </a:p>
          <a:p>
            <a:r>
              <a:rPr lang="en-US" sz="1200" dirty="0" smtClean="0">
                <a:latin typeface="Tw Cen MT" panose="020B0602020104020603" pitchFamily="34" charset="0"/>
              </a:rPr>
              <a:t>Modernization: </a:t>
            </a:r>
            <a:br>
              <a:rPr lang="en-US" sz="1200" dirty="0" smtClean="0">
                <a:latin typeface="Tw Cen MT" panose="020B0602020104020603" pitchFamily="34" charset="0"/>
              </a:rPr>
            </a:br>
            <a:r>
              <a:rPr lang="en-US" sz="1200" dirty="0" smtClean="0">
                <a:latin typeface="Tw Cen MT" panose="020B0602020104020603" pitchFamily="34" charset="0"/>
              </a:rPr>
              <a:t>Rehabilitation and Addition </a:t>
            </a:r>
          </a:p>
          <a:p>
            <a:r>
              <a:rPr lang="en-US" sz="1200" dirty="0" smtClean="0">
                <a:latin typeface="Tw Cen MT" panose="020B0602020104020603" pitchFamily="34" charset="0"/>
              </a:rPr>
              <a:t>Future student grades: </a:t>
            </a:r>
            <a:br>
              <a:rPr lang="en-US" sz="1200" dirty="0" smtClean="0">
                <a:latin typeface="Tw Cen MT" panose="020B0602020104020603" pitchFamily="34" charset="0"/>
              </a:rPr>
            </a:br>
            <a:r>
              <a:rPr lang="en-US" sz="1200" dirty="0" smtClean="0">
                <a:latin typeface="Tw Cen MT" panose="020B0602020104020603" pitchFamily="34" charset="0"/>
              </a:rPr>
              <a:t>PK-8</a:t>
            </a:r>
          </a:p>
          <a:p>
            <a:r>
              <a:rPr lang="en-US" sz="1200" dirty="0" smtClean="0">
                <a:latin typeface="Tw Cen MT" panose="020B0602020104020603" pitchFamily="34" charset="0"/>
              </a:rPr>
              <a:t>Current capacity: </a:t>
            </a:r>
            <a:br>
              <a:rPr lang="en-US" sz="1200" dirty="0" smtClean="0">
                <a:latin typeface="Tw Cen MT" panose="020B0602020104020603" pitchFamily="34" charset="0"/>
              </a:rPr>
            </a:br>
            <a:r>
              <a:rPr lang="en-US" sz="1200" dirty="0" smtClean="0">
                <a:latin typeface="Tw Cen MT" panose="020B0602020104020603" pitchFamily="34" charset="0"/>
              </a:rPr>
              <a:t>421 students/113%</a:t>
            </a:r>
          </a:p>
          <a:p>
            <a:r>
              <a:rPr lang="en-US" sz="1200" dirty="0" smtClean="0">
                <a:latin typeface="Tw Cen MT" panose="020B0602020104020603" pitchFamily="34" charset="0"/>
              </a:rPr>
              <a:t>Future capacity:</a:t>
            </a:r>
            <a:br>
              <a:rPr lang="en-US" sz="1200" dirty="0" smtClean="0">
                <a:latin typeface="Tw Cen MT" panose="020B0602020104020603" pitchFamily="34" charset="0"/>
              </a:rPr>
            </a:br>
            <a:r>
              <a:rPr lang="en-US" sz="1200" dirty="0" smtClean="0">
                <a:latin typeface="Tw Cen MT" panose="020B0602020104020603" pitchFamily="34" charset="0"/>
              </a:rPr>
              <a:t>~807 students/90%</a:t>
            </a:r>
          </a:p>
          <a:p>
            <a:endParaRPr lang="en-US" sz="1200" dirty="0" smtClean="0">
              <a:latin typeface="Tw Cen MT" panose="020B0602020104020603" pitchFamily="34" charset="0"/>
            </a:endParaRPr>
          </a:p>
          <a:p>
            <a:endParaRPr lang="en-US" sz="1200" dirty="0" smtClean="0">
              <a:latin typeface="Tw Cen MT" panose="020B0602020104020603" pitchFamily="34" charset="0"/>
            </a:endParaRPr>
          </a:p>
          <a:p>
            <a:pPr marL="0" indent="0">
              <a:buNone/>
            </a:pPr>
            <a:r>
              <a:rPr lang="en-US" sz="1050" dirty="0" smtClean="0">
                <a:latin typeface="Tw Cen MT" panose="020B0602020104020603" pitchFamily="34" charset="0"/>
              </a:rPr>
              <a:t>* Data according to 21</a:t>
            </a:r>
            <a:r>
              <a:rPr lang="en-US" sz="1050" baseline="30000" dirty="0" smtClean="0">
                <a:latin typeface="Tw Cen MT" panose="020B0602020104020603" pitchFamily="34" charset="0"/>
              </a:rPr>
              <a:t>st</a:t>
            </a:r>
            <a:r>
              <a:rPr lang="en-US" sz="1050" dirty="0" smtClean="0">
                <a:latin typeface="Tw Cen MT" panose="020B0602020104020603" pitchFamily="34" charset="0"/>
              </a:rPr>
              <a:t> Century</a:t>
            </a:r>
            <a:endParaRPr lang="en-US" dirty="0"/>
          </a:p>
        </p:txBody>
      </p:sp>
      <p:sp>
        <p:nvSpPr>
          <p:cNvPr id="4" name="Slide Number Placeholder 3"/>
          <p:cNvSpPr>
            <a:spLocks noGrp="1"/>
          </p:cNvSpPr>
          <p:nvPr>
            <p:ph type="sldNum" sz="quarter" idx="10"/>
          </p:nvPr>
        </p:nvSpPr>
        <p:spPr/>
        <p:txBody>
          <a:bodyPr/>
          <a:lstStyle/>
          <a:p>
            <a:fld id="{9F50BC2A-84EC-4C4B-A833-B1473119B3AF}" type="slidenum">
              <a:rPr lang="en-US" smtClean="0"/>
              <a:t>3</a:t>
            </a:fld>
            <a:endParaRPr lang="en-US" dirty="0"/>
          </a:p>
        </p:txBody>
      </p:sp>
    </p:spTree>
    <p:extLst>
      <p:ext uri="{BB962C8B-B14F-4D97-AF65-F5344CB8AC3E}">
        <p14:creationId xmlns:p14="http://schemas.microsoft.com/office/powerpoint/2010/main" val="2785739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9F50BC2A-84EC-4C4B-A833-B1473119B3AF}" type="slidenum">
              <a:rPr lang="en-US" smtClean="0"/>
              <a:t>4</a:t>
            </a:fld>
            <a:endParaRPr lang="en-US" dirty="0"/>
          </a:p>
        </p:txBody>
      </p:sp>
    </p:spTree>
    <p:extLst>
      <p:ext uri="{BB962C8B-B14F-4D97-AF65-F5344CB8AC3E}">
        <p14:creationId xmlns:p14="http://schemas.microsoft.com/office/powerpoint/2010/main" val="2040598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there’s a substantial school renovation happening through 21</a:t>
            </a:r>
            <a:r>
              <a:rPr lang="en-US" baseline="30000" dirty="0" smtClean="0"/>
              <a:t>st</a:t>
            </a:r>
            <a:r>
              <a:rPr lang="en-US" dirty="0" smtClean="0"/>
              <a:t> Century, we’ll</a:t>
            </a:r>
            <a:r>
              <a:rPr lang="en-US" baseline="0" dirty="0" smtClean="0"/>
              <a:t> be working on INSPIRE. 23-28 schools – throughout the city. </a:t>
            </a:r>
          </a:p>
          <a:p>
            <a:pPr marL="0" indent="0">
              <a:buFont typeface="Arial" pitchFamily="34" charset="0"/>
              <a:buNone/>
            </a:pPr>
            <a:r>
              <a:rPr lang="en-US" sz="1400" dirty="0" smtClean="0">
                <a:latin typeface="Tw Cen MT" panose="020B0602020104020603" pitchFamily="34" charset="0"/>
              </a:rPr>
              <a:t>John </a:t>
            </a:r>
            <a:r>
              <a:rPr lang="en-US" sz="1400" dirty="0" err="1" smtClean="0">
                <a:latin typeface="Tw Cen MT" panose="020B0602020104020603" pitchFamily="34" charset="0"/>
              </a:rPr>
              <a:t>Ruhrah</a:t>
            </a:r>
            <a:r>
              <a:rPr lang="en-US" sz="1400" dirty="0" smtClean="0">
                <a:latin typeface="Tw Cen MT" panose="020B0602020104020603" pitchFamily="34" charset="0"/>
              </a:rPr>
              <a:t/>
            </a:r>
            <a:br>
              <a:rPr lang="en-US" sz="1400" dirty="0" smtClean="0">
                <a:latin typeface="Tw Cen MT" panose="020B0602020104020603" pitchFamily="34" charset="0"/>
              </a:rPr>
            </a:br>
            <a:r>
              <a:rPr lang="en-US" sz="1400" dirty="0" smtClean="0">
                <a:latin typeface="Tw Cen MT" panose="020B0602020104020603" pitchFamily="34" charset="0"/>
              </a:rPr>
              <a:t>Elementary/Middle School* </a:t>
            </a:r>
          </a:p>
          <a:p>
            <a:r>
              <a:rPr lang="en-US" sz="1200" dirty="0" smtClean="0">
                <a:latin typeface="Tw Cen MT" panose="020B0602020104020603" pitchFamily="34" charset="0"/>
              </a:rPr>
              <a:t>Anticipated occupancy:</a:t>
            </a:r>
          </a:p>
          <a:p>
            <a:pPr marL="0" indent="0">
              <a:buNone/>
            </a:pPr>
            <a:r>
              <a:rPr lang="en-US" sz="1200" dirty="0" smtClean="0">
                <a:latin typeface="Tw Cen MT" panose="020B0602020104020603" pitchFamily="34" charset="0"/>
              </a:rPr>
              <a:t>		</a:t>
            </a:r>
          </a:p>
          <a:p>
            <a:r>
              <a:rPr lang="en-US" sz="1200" dirty="0" smtClean="0">
                <a:latin typeface="Tw Cen MT" panose="020B0602020104020603" pitchFamily="34" charset="0"/>
              </a:rPr>
              <a:t>Modernization: </a:t>
            </a:r>
            <a:br>
              <a:rPr lang="en-US" sz="1200" dirty="0" smtClean="0">
                <a:latin typeface="Tw Cen MT" panose="020B0602020104020603" pitchFamily="34" charset="0"/>
              </a:rPr>
            </a:br>
            <a:r>
              <a:rPr lang="en-US" sz="1200" dirty="0" smtClean="0">
                <a:latin typeface="Tw Cen MT" panose="020B0602020104020603" pitchFamily="34" charset="0"/>
              </a:rPr>
              <a:t>Rehabilitation and Addition </a:t>
            </a:r>
          </a:p>
          <a:p>
            <a:r>
              <a:rPr lang="en-US" sz="1200" dirty="0" smtClean="0">
                <a:latin typeface="Tw Cen MT" panose="020B0602020104020603" pitchFamily="34" charset="0"/>
              </a:rPr>
              <a:t>Future student grades: </a:t>
            </a:r>
            <a:br>
              <a:rPr lang="en-US" sz="1200" dirty="0" smtClean="0">
                <a:latin typeface="Tw Cen MT" panose="020B0602020104020603" pitchFamily="34" charset="0"/>
              </a:rPr>
            </a:br>
            <a:r>
              <a:rPr lang="en-US" sz="1200" dirty="0" smtClean="0">
                <a:latin typeface="Tw Cen MT" panose="020B0602020104020603" pitchFamily="34" charset="0"/>
              </a:rPr>
              <a:t>PK-8</a:t>
            </a:r>
          </a:p>
          <a:p>
            <a:r>
              <a:rPr lang="en-US" sz="1200" dirty="0" smtClean="0">
                <a:latin typeface="Tw Cen MT" panose="020B0602020104020603" pitchFamily="34" charset="0"/>
              </a:rPr>
              <a:t>Current capacity: </a:t>
            </a:r>
            <a:br>
              <a:rPr lang="en-US" sz="1200" dirty="0" smtClean="0">
                <a:latin typeface="Tw Cen MT" panose="020B0602020104020603" pitchFamily="34" charset="0"/>
              </a:rPr>
            </a:br>
            <a:r>
              <a:rPr lang="en-US" sz="1200" dirty="0" smtClean="0">
                <a:latin typeface="Tw Cen MT" panose="020B0602020104020603" pitchFamily="34" charset="0"/>
              </a:rPr>
              <a:t>421 students/113%</a:t>
            </a:r>
          </a:p>
          <a:p>
            <a:r>
              <a:rPr lang="en-US" sz="1200" dirty="0" smtClean="0">
                <a:latin typeface="Tw Cen MT" panose="020B0602020104020603" pitchFamily="34" charset="0"/>
              </a:rPr>
              <a:t>Future capacity:</a:t>
            </a:r>
            <a:br>
              <a:rPr lang="en-US" sz="1200" dirty="0" smtClean="0">
                <a:latin typeface="Tw Cen MT" panose="020B0602020104020603" pitchFamily="34" charset="0"/>
              </a:rPr>
            </a:br>
            <a:r>
              <a:rPr lang="en-US" sz="1200" dirty="0" smtClean="0">
                <a:latin typeface="Tw Cen MT" panose="020B0602020104020603" pitchFamily="34" charset="0"/>
              </a:rPr>
              <a:t>~807 students/90%</a:t>
            </a:r>
          </a:p>
          <a:p>
            <a:endParaRPr lang="en-US" sz="1200" dirty="0" smtClean="0">
              <a:latin typeface="Tw Cen MT" panose="020B0602020104020603" pitchFamily="34" charset="0"/>
            </a:endParaRPr>
          </a:p>
          <a:p>
            <a:endParaRPr lang="en-US" sz="1200" dirty="0" smtClean="0">
              <a:latin typeface="Tw Cen MT" panose="020B0602020104020603" pitchFamily="34" charset="0"/>
            </a:endParaRPr>
          </a:p>
          <a:p>
            <a:pPr marL="0" indent="0">
              <a:buNone/>
            </a:pPr>
            <a:r>
              <a:rPr lang="en-US" sz="1050" dirty="0" smtClean="0">
                <a:latin typeface="Tw Cen MT" panose="020B0602020104020603" pitchFamily="34" charset="0"/>
              </a:rPr>
              <a:t>* Data according to 21</a:t>
            </a:r>
            <a:r>
              <a:rPr lang="en-US" sz="1050" baseline="30000" dirty="0" smtClean="0">
                <a:latin typeface="Tw Cen MT" panose="020B0602020104020603" pitchFamily="34" charset="0"/>
              </a:rPr>
              <a:t>st</a:t>
            </a:r>
            <a:r>
              <a:rPr lang="en-US" sz="1050" dirty="0" smtClean="0">
                <a:latin typeface="Tw Cen MT" panose="020B0602020104020603" pitchFamily="34" charset="0"/>
              </a:rPr>
              <a:t> Century</a:t>
            </a:r>
            <a:endParaRPr lang="en-US" dirty="0"/>
          </a:p>
        </p:txBody>
      </p:sp>
      <p:sp>
        <p:nvSpPr>
          <p:cNvPr id="4" name="Slide Number Placeholder 3"/>
          <p:cNvSpPr>
            <a:spLocks noGrp="1"/>
          </p:cNvSpPr>
          <p:nvPr>
            <p:ph type="sldNum" sz="quarter" idx="10"/>
          </p:nvPr>
        </p:nvSpPr>
        <p:spPr/>
        <p:txBody>
          <a:bodyPr/>
          <a:lstStyle/>
          <a:p>
            <a:fld id="{9F50BC2A-84EC-4C4B-A833-B1473119B3AF}" type="slidenum">
              <a:rPr lang="en-US" smtClean="0"/>
              <a:t>5</a:t>
            </a:fld>
            <a:endParaRPr lang="en-US" dirty="0"/>
          </a:p>
        </p:txBody>
      </p:sp>
    </p:spTree>
    <p:extLst>
      <p:ext uri="{BB962C8B-B14F-4D97-AF65-F5344CB8AC3E}">
        <p14:creationId xmlns:p14="http://schemas.microsoft.com/office/powerpoint/2010/main" val="4199750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buNone/>
            </a:pPr>
            <a:r>
              <a:rPr lang="en-US" sz="1200" baseline="0" dirty="0" smtClean="0">
                <a:latin typeface="Tw Cen MT" panose="020B0602020104020603" pitchFamily="34" charset="0"/>
              </a:rPr>
              <a:t>O</a:t>
            </a:r>
            <a:r>
              <a:rPr lang="en-US" sz="1200" dirty="0" smtClean="0">
                <a:latin typeface="Tw Cen MT" panose="020B0602020104020603" pitchFamily="34" charset="0"/>
              </a:rPr>
              <a:t>ne set of recommendations focuses on physical</a:t>
            </a:r>
            <a:r>
              <a:rPr lang="en-US" sz="1200" baseline="0" dirty="0" smtClean="0">
                <a:latin typeface="Tw Cen MT" panose="020B0602020104020603" pitchFamily="34" charset="0"/>
              </a:rPr>
              <a:t> improvements along designated walking routes. These are the standard improvements that will be the same across all of the areas, and that will be made prior to opening day of the modernized school. Paid for with INSPIRE bonds and City agency capital budget. </a:t>
            </a:r>
          </a:p>
          <a:p>
            <a:pPr marL="0" indent="0">
              <a:lnSpc>
                <a:spcPct val="110000"/>
              </a:lnSpc>
              <a:buNone/>
            </a:pPr>
            <a:endParaRPr lang="en-US" sz="1200" baseline="0" dirty="0" smtClean="0">
              <a:latin typeface="Tw Cen MT" panose="020B0602020104020603" pitchFamily="34" charset="0"/>
            </a:endParaRPr>
          </a:p>
          <a:p>
            <a:pPr marL="0" indent="0">
              <a:lnSpc>
                <a:spcPct val="110000"/>
              </a:lnSpc>
              <a:buNone/>
            </a:pPr>
            <a:r>
              <a:rPr lang="en-US" sz="1200" baseline="0" dirty="0" smtClean="0">
                <a:latin typeface="Tw Cen MT" panose="020B0602020104020603" pitchFamily="34" charset="0"/>
              </a:rPr>
              <a:t>The routes are developed with input from principals, community school coordinators, teachers, students, parents, community members, crossing guards, and SR2S. ID the major routes children take to get to school, paying particular attention also to where students previously zoned for a closing school will be coming from. </a:t>
            </a:r>
          </a:p>
        </p:txBody>
      </p:sp>
      <p:sp>
        <p:nvSpPr>
          <p:cNvPr id="4" name="Slide Number Placeholder 3"/>
          <p:cNvSpPr>
            <a:spLocks noGrp="1"/>
          </p:cNvSpPr>
          <p:nvPr>
            <p:ph type="sldNum" sz="quarter" idx="10"/>
          </p:nvPr>
        </p:nvSpPr>
        <p:spPr/>
        <p:txBody>
          <a:bodyPr/>
          <a:lstStyle/>
          <a:p>
            <a:fld id="{9F50BC2A-84EC-4C4B-A833-B1473119B3AF}" type="slidenum">
              <a:rPr lang="en-US" smtClean="0"/>
              <a:t>6</a:t>
            </a:fld>
            <a:endParaRPr lang="en-US" dirty="0"/>
          </a:p>
        </p:txBody>
      </p:sp>
    </p:spTree>
    <p:extLst>
      <p:ext uri="{BB962C8B-B14F-4D97-AF65-F5344CB8AC3E}">
        <p14:creationId xmlns:p14="http://schemas.microsoft.com/office/powerpoint/2010/main" val="508760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50BC2A-84EC-4C4B-A833-B1473119B3AF}" type="slidenum">
              <a:rPr lang="en-US" smtClean="0"/>
              <a:t>7</a:t>
            </a:fld>
            <a:endParaRPr lang="en-US" dirty="0"/>
          </a:p>
        </p:txBody>
      </p:sp>
    </p:spTree>
    <p:extLst>
      <p:ext uri="{BB962C8B-B14F-4D97-AF65-F5344CB8AC3E}">
        <p14:creationId xmlns:p14="http://schemas.microsoft.com/office/powerpoint/2010/main" val="1189524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buNone/>
            </a:pPr>
            <a:r>
              <a:rPr lang="en-US" sz="1200" dirty="0" smtClean="0">
                <a:latin typeface="Tw Cen MT" panose="020B0602020104020603" pitchFamily="34" charset="0"/>
              </a:rPr>
              <a:t>General</a:t>
            </a:r>
            <a:r>
              <a:rPr lang="en-US" sz="1200" baseline="0" dirty="0" smtClean="0">
                <a:latin typeface="Tw Cen MT" panose="020B0602020104020603" pitchFamily="34" charset="0"/>
              </a:rPr>
              <a:t> categories: </a:t>
            </a:r>
            <a:r>
              <a:rPr lang="en-US" sz="1200" dirty="0" smtClean="0">
                <a:latin typeface="Tw Cen MT" panose="020B0602020104020603" pitchFamily="34" charset="0"/>
              </a:rPr>
              <a:t>Process will lift up priorities </a:t>
            </a:r>
            <a:r>
              <a:rPr lang="en-US" sz="1200" baseline="0" dirty="0" smtClean="0">
                <a:latin typeface="Tw Cen MT" panose="020B0602020104020603" pitchFamily="34" charset="0"/>
              </a:rPr>
              <a:t>in the Brooklyn and Curtis Bay communities around the school. </a:t>
            </a:r>
            <a:endParaRPr lang="en-US" sz="1200" b="1" dirty="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9F50BC2A-84EC-4C4B-A833-B1473119B3AF}" type="slidenum">
              <a:rPr lang="en-US" smtClean="0"/>
              <a:t>8</a:t>
            </a:fld>
            <a:endParaRPr lang="en-US" dirty="0"/>
          </a:p>
        </p:txBody>
      </p:sp>
    </p:spTree>
    <p:extLst>
      <p:ext uri="{BB962C8B-B14F-4D97-AF65-F5344CB8AC3E}">
        <p14:creationId xmlns:p14="http://schemas.microsoft.com/office/powerpoint/2010/main" val="2693819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buNone/>
            </a:pPr>
            <a:r>
              <a:rPr lang="en-US" sz="1200" dirty="0" smtClean="0">
                <a:latin typeface="Tw Cen MT" panose="020B0602020104020603" pitchFamily="34" charset="0"/>
              </a:rPr>
              <a:t>General</a:t>
            </a:r>
            <a:r>
              <a:rPr lang="en-US" sz="1200" baseline="0" dirty="0" smtClean="0">
                <a:latin typeface="Tw Cen MT" panose="020B0602020104020603" pitchFamily="34" charset="0"/>
              </a:rPr>
              <a:t> categories: </a:t>
            </a:r>
            <a:r>
              <a:rPr lang="en-US" sz="1200" dirty="0" smtClean="0">
                <a:latin typeface="Tw Cen MT" panose="020B0602020104020603" pitchFamily="34" charset="0"/>
              </a:rPr>
              <a:t>Process will lift up priorities </a:t>
            </a:r>
            <a:r>
              <a:rPr lang="en-US" sz="1200" baseline="0" dirty="0" smtClean="0">
                <a:latin typeface="Tw Cen MT" panose="020B0602020104020603" pitchFamily="34" charset="0"/>
              </a:rPr>
              <a:t>in the Brooklyn and Curtis Bay communities around the school. </a:t>
            </a:r>
            <a:endParaRPr lang="en-US" sz="1200" b="1" dirty="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9F50BC2A-84EC-4C4B-A833-B1473119B3AF}" type="slidenum">
              <a:rPr lang="en-US" smtClean="0"/>
              <a:t>9</a:t>
            </a:fld>
            <a:endParaRPr lang="en-US" dirty="0"/>
          </a:p>
        </p:txBody>
      </p:sp>
    </p:spTree>
    <p:extLst>
      <p:ext uri="{BB962C8B-B14F-4D97-AF65-F5344CB8AC3E}">
        <p14:creationId xmlns:p14="http://schemas.microsoft.com/office/powerpoint/2010/main" val="2747743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buNone/>
            </a:pPr>
            <a:r>
              <a:rPr lang="en-US" sz="1200" dirty="0" smtClean="0">
                <a:latin typeface="Tw Cen MT" panose="020B0602020104020603" pitchFamily="34" charset="0"/>
              </a:rPr>
              <a:t>General</a:t>
            </a:r>
            <a:r>
              <a:rPr lang="en-US" sz="1200" baseline="0" dirty="0" smtClean="0">
                <a:latin typeface="Tw Cen MT" panose="020B0602020104020603" pitchFamily="34" charset="0"/>
              </a:rPr>
              <a:t> categories: </a:t>
            </a:r>
            <a:r>
              <a:rPr lang="en-US" sz="1200" dirty="0" smtClean="0">
                <a:latin typeface="Tw Cen MT" panose="020B0602020104020603" pitchFamily="34" charset="0"/>
              </a:rPr>
              <a:t>Process will lift up priorities </a:t>
            </a:r>
            <a:r>
              <a:rPr lang="en-US" sz="1200" baseline="0" dirty="0" smtClean="0">
                <a:latin typeface="Tw Cen MT" panose="020B0602020104020603" pitchFamily="34" charset="0"/>
              </a:rPr>
              <a:t>in the Brooklyn and Curtis Bay communities around the school. </a:t>
            </a:r>
            <a:endParaRPr lang="en-US" sz="1200" b="1" dirty="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9F50BC2A-84EC-4C4B-A833-B1473119B3AF}" type="slidenum">
              <a:rPr lang="en-US" smtClean="0"/>
              <a:t>10</a:t>
            </a:fld>
            <a:endParaRPr lang="en-US" dirty="0"/>
          </a:p>
        </p:txBody>
      </p:sp>
    </p:spTree>
    <p:extLst>
      <p:ext uri="{BB962C8B-B14F-4D97-AF65-F5344CB8AC3E}">
        <p14:creationId xmlns:p14="http://schemas.microsoft.com/office/powerpoint/2010/main" val="110187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AD54A9-6201-4DE0-AC26-96B9FE3B5CD9}" type="datetimeFigureOut">
              <a:rPr lang="en-US" smtClean="0"/>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FBF101-E3D0-453F-916D-C69125754B2C}" type="slidenum">
              <a:rPr lang="en-US" smtClean="0"/>
              <a:t>‹#›</a:t>
            </a:fld>
            <a:endParaRPr lang="en-US" dirty="0"/>
          </a:p>
        </p:txBody>
      </p:sp>
    </p:spTree>
    <p:extLst>
      <p:ext uri="{BB962C8B-B14F-4D97-AF65-F5344CB8AC3E}">
        <p14:creationId xmlns:p14="http://schemas.microsoft.com/office/powerpoint/2010/main" val="3508200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AD54A9-6201-4DE0-AC26-96B9FE3B5CD9}" type="datetimeFigureOut">
              <a:rPr lang="en-US" smtClean="0"/>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FBF101-E3D0-453F-916D-C69125754B2C}" type="slidenum">
              <a:rPr lang="en-US" smtClean="0"/>
              <a:t>‹#›</a:t>
            </a:fld>
            <a:endParaRPr lang="en-US" dirty="0"/>
          </a:p>
        </p:txBody>
      </p:sp>
    </p:spTree>
    <p:extLst>
      <p:ext uri="{BB962C8B-B14F-4D97-AF65-F5344CB8AC3E}">
        <p14:creationId xmlns:p14="http://schemas.microsoft.com/office/powerpoint/2010/main" val="1246993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AD54A9-6201-4DE0-AC26-96B9FE3B5CD9}" type="datetimeFigureOut">
              <a:rPr lang="en-US" smtClean="0"/>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FBF101-E3D0-453F-916D-C69125754B2C}" type="slidenum">
              <a:rPr lang="en-US" smtClean="0"/>
              <a:t>‹#›</a:t>
            </a:fld>
            <a:endParaRPr lang="en-US" dirty="0"/>
          </a:p>
        </p:txBody>
      </p:sp>
    </p:spTree>
    <p:extLst>
      <p:ext uri="{BB962C8B-B14F-4D97-AF65-F5344CB8AC3E}">
        <p14:creationId xmlns:p14="http://schemas.microsoft.com/office/powerpoint/2010/main" val="2296116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AD54A9-6201-4DE0-AC26-96B9FE3B5CD9}" type="datetimeFigureOut">
              <a:rPr lang="en-US" smtClean="0"/>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FBF101-E3D0-453F-916D-C69125754B2C}" type="slidenum">
              <a:rPr lang="en-US" smtClean="0"/>
              <a:t>‹#›</a:t>
            </a:fld>
            <a:endParaRPr lang="en-US" dirty="0"/>
          </a:p>
        </p:txBody>
      </p:sp>
    </p:spTree>
    <p:extLst>
      <p:ext uri="{BB962C8B-B14F-4D97-AF65-F5344CB8AC3E}">
        <p14:creationId xmlns:p14="http://schemas.microsoft.com/office/powerpoint/2010/main" val="1134730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AD54A9-6201-4DE0-AC26-96B9FE3B5CD9}" type="datetimeFigureOut">
              <a:rPr lang="en-US" smtClean="0"/>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FBF101-E3D0-453F-916D-C69125754B2C}" type="slidenum">
              <a:rPr lang="en-US" smtClean="0"/>
              <a:t>‹#›</a:t>
            </a:fld>
            <a:endParaRPr lang="en-US" dirty="0"/>
          </a:p>
        </p:txBody>
      </p:sp>
    </p:spTree>
    <p:extLst>
      <p:ext uri="{BB962C8B-B14F-4D97-AF65-F5344CB8AC3E}">
        <p14:creationId xmlns:p14="http://schemas.microsoft.com/office/powerpoint/2010/main" val="541676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AD54A9-6201-4DE0-AC26-96B9FE3B5CD9}" type="datetimeFigureOut">
              <a:rPr lang="en-US" smtClean="0"/>
              <a:t>11/19/2019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FBF101-E3D0-453F-916D-C69125754B2C}" type="slidenum">
              <a:rPr lang="en-US" smtClean="0"/>
              <a:t>‹#›</a:t>
            </a:fld>
            <a:endParaRPr lang="en-US" dirty="0"/>
          </a:p>
        </p:txBody>
      </p:sp>
    </p:spTree>
    <p:extLst>
      <p:ext uri="{BB962C8B-B14F-4D97-AF65-F5344CB8AC3E}">
        <p14:creationId xmlns:p14="http://schemas.microsoft.com/office/powerpoint/2010/main" val="3067800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AD54A9-6201-4DE0-AC26-96B9FE3B5CD9}" type="datetimeFigureOut">
              <a:rPr lang="en-US" smtClean="0"/>
              <a:t>11/19/2019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FBF101-E3D0-453F-916D-C69125754B2C}" type="slidenum">
              <a:rPr lang="en-US" smtClean="0"/>
              <a:t>‹#›</a:t>
            </a:fld>
            <a:endParaRPr lang="en-US" dirty="0"/>
          </a:p>
        </p:txBody>
      </p:sp>
    </p:spTree>
    <p:extLst>
      <p:ext uri="{BB962C8B-B14F-4D97-AF65-F5344CB8AC3E}">
        <p14:creationId xmlns:p14="http://schemas.microsoft.com/office/powerpoint/2010/main" val="3479333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AD54A9-6201-4DE0-AC26-96B9FE3B5CD9}" type="datetimeFigureOut">
              <a:rPr lang="en-US" smtClean="0"/>
              <a:t>11/19/2019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FBF101-E3D0-453F-916D-C69125754B2C}" type="slidenum">
              <a:rPr lang="en-US" smtClean="0"/>
              <a:t>‹#›</a:t>
            </a:fld>
            <a:endParaRPr lang="en-US" dirty="0"/>
          </a:p>
        </p:txBody>
      </p:sp>
    </p:spTree>
    <p:extLst>
      <p:ext uri="{BB962C8B-B14F-4D97-AF65-F5344CB8AC3E}">
        <p14:creationId xmlns:p14="http://schemas.microsoft.com/office/powerpoint/2010/main" val="2720470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AD54A9-6201-4DE0-AC26-96B9FE3B5CD9}" type="datetimeFigureOut">
              <a:rPr lang="en-US" smtClean="0"/>
              <a:t>11/19/2019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FBF101-E3D0-453F-916D-C69125754B2C}" type="slidenum">
              <a:rPr lang="en-US" smtClean="0"/>
              <a:t>‹#›</a:t>
            </a:fld>
            <a:endParaRPr lang="en-US" dirty="0"/>
          </a:p>
        </p:txBody>
      </p:sp>
    </p:spTree>
    <p:extLst>
      <p:ext uri="{BB962C8B-B14F-4D97-AF65-F5344CB8AC3E}">
        <p14:creationId xmlns:p14="http://schemas.microsoft.com/office/powerpoint/2010/main" val="3177110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D54A9-6201-4DE0-AC26-96B9FE3B5CD9}" type="datetimeFigureOut">
              <a:rPr lang="en-US" smtClean="0"/>
              <a:t>11/19/2019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FBF101-E3D0-453F-916D-C69125754B2C}" type="slidenum">
              <a:rPr lang="en-US" smtClean="0"/>
              <a:t>‹#›</a:t>
            </a:fld>
            <a:endParaRPr lang="en-US" dirty="0"/>
          </a:p>
        </p:txBody>
      </p:sp>
    </p:spTree>
    <p:extLst>
      <p:ext uri="{BB962C8B-B14F-4D97-AF65-F5344CB8AC3E}">
        <p14:creationId xmlns:p14="http://schemas.microsoft.com/office/powerpoint/2010/main" val="1748490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D54A9-6201-4DE0-AC26-96B9FE3B5CD9}" type="datetimeFigureOut">
              <a:rPr lang="en-US" smtClean="0"/>
              <a:t>11/19/2019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FBF101-E3D0-453F-916D-C69125754B2C}" type="slidenum">
              <a:rPr lang="en-US" smtClean="0"/>
              <a:t>‹#›</a:t>
            </a:fld>
            <a:endParaRPr lang="en-US" dirty="0"/>
          </a:p>
        </p:txBody>
      </p:sp>
    </p:spTree>
    <p:extLst>
      <p:ext uri="{BB962C8B-B14F-4D97-AF65-F5344CB8AC3E}">
        <p14:creationId xmlns:p14="http://schemas.microsoft.com/office/powerpoint/2010/main" val="3596938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AD54A9-6201-4DE0-AC26-96B9FE3B5CD9}" type="datetimeFigureOut">
              <a:rPr lang="en-US" smtClean="0"/>
              <a:t>11/19/2019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FBF101-E3D0-453F-916D-C69125754B2C}" type="slidenum">
              <a:rPr lang="en-US" smtClean="0"/>
              <a:t>‹#›</a:t>
            </a:fld>
            <a:endParaRPr lang="en-US" dirty="0"/>
          </a:p>
        </p:txBody>
      </p:sp>
    </p:spTree>
    <p:extLst>
      <p:ext uri="{BB962C8B-B14F-4D97-AF65-F5344CB8AC3E}">
        <p14:creationId xmlns:p14="http://schemas.microsoft.com/office/powerpoint/2010/main" val="2096578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mailto:carmen.morosan@baltimorecity.gov" TargetMode="External"/><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hyperlink" Target="https://planning.baltimorecity.gov/inspire-plans/john-rurah-elementary-middle-school" TargetMode="External"/><Relationship Id="rId5" Type="http://schemas.openxmlformats.org/officeDocument/2006/relationships/hyperlink" Target="mailto:mc.buettner@baltimorecity.gov" TargetMode="External"/><Relationship Id="rId4" Type="http://schemas.openxmlformats.org/officeDocument/2006/relationships/hyperlink" Target="mailto:Jennifer.r.leonard@baltimorecity.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3429000"/>
            <a:ext cx="8686800" cy="629899"/>
          </a:xfrm>
        </p:spPr>
        <p:txBody>
          <a:bodyPr>
            <a:noAutofit/>
          </a:bodyPr>
          <a:lstStyle/>
          <a:p>
            <a:r>
              <a:rPr lang="en-US" sz="3600" b="1" dirty="0" smtClean="0">
                <a:solidFill>
                  <a:schemeClr val="tx1">
                    <a:lumMod val="65000"/>
                    <a:lumOff val="35000"/>
                  </a:schemeClr>
                </a:solidFill>
                <a:latin typeface="Tw Cen MT" panose="020B0602020104020603" pitchFamily="34" charset="0"/>
              </a:rPr>
              <a:t>John </a:t>
            </a:r>
            <a:r>
              <a:rPr lang="en-US" sz="3600" b="1" dirty="0" err="1" smtClean="0">
                <a:solidFill>
                  <a:schemeClr val="tx1">
                    <a:lumMod val="65000"/>
                    <a:lumOff val="35000"/>
                  </a:schemeClr>
                </a:solidFill>
                <a:latin typeface="Tw Cen MT" panose="020B0602020104020603" pitchFamily="34" charset="0"/>
              </a:rPr>
              <a:t>Ruhrah</a:t>
            </a:r>
            <a:r>
              <a:rPr lang="en-US" sz="3600" b="1" dirty="0" smtClean="0">
                <a:solidFill>
                  <a:schemeClr val="tx1">
                    <a:lumMod val="65000"/>
                    <a:lumOff val="35000"/>
                  </a:schemeClr>
                </a:solidFill>
                <a:latin typeface="Tw Cen MT" panose="020B0602020104020603" pitchFamily="34" charset="0"/>
              </a:rPr>
              <a:t> Elementary/Middle School</a:t>
            </a:r>
          </a:p>
          <a:p>
            <a:r>
              <a:rPr lang="en-US" sz="3600" b="1" dirty="0" smtClean="0">
                <a:solidFill>
                  <a:schemeClr val="tx1">
                    <a:lumMod val="65000"/>
                    <a:lumOff val="35000"/>
                  </a:schemeClr>
                </a:solidFill>
                <a:latin typeface="Tw Cen MT" panose="020B0602020104020603" pitchFamily="34" charset="0"/>
              </a:rPr>
              <a:t>Draft Recommendation Report</a:t>
            </a:r>
            <a:endParaRPr lang="en-US" sz="3600" b="1" dirty="0">
              <a:solidFill>
                <a:schemeClr val="tx1">
                  <a:lumMod val="65000"/>
                  <a:lumOff val="35000"/>
                </a:schemeClr>
              </a:solidFill>
              <a:latin typeface="Tw Cen MT" panose="020B0602020104020603" pitchFamily="34" charset="0"/>
            </a:endParaRPr>
          </a:p>
          <a:p>
            <a:r>
              <a:rPr lang="en-US" sz="2800" b="1" dirty="0" smtClean="0">
                <a:solidFill>
                  <a:schemeClr val="tx1">
                    <a:lumMod val="65000"/>
                    <a:lumOff val="35000"/>
                  </a:schemeClr>
                </a:solidFill>
                <a:latin typeface="Tw Cen MT" panose="020B0602020104020603" pitchFamily="34" charset="0"/>
              </a:rPr>
              <a:t>PTO Meeting – November 20, 2019</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8205" y="1514934"/>
            <a:ext cx="3108293" cy="1844340"/>
          </a:xfrm>
          <a:prstGeom prst="rect">
            <a:avLst/>
          </a:prstGeom>
        </p:spPr>
      </p:pic>
      <p:sp>
        <p:nvSpPr>
          <p:cNvPr id="9" name="Rectangle 8"/>
          <p:cNvSpPr/>
          <p:nvPr/>
        </p:nvSpPr>
        <p:spPr>
          <a:xfrm>
            <a:off x="228600" y="292420"/>
            <a:ext cx="8686800" cy="704850"/>
          </a:xfrm>
          <a:prstGeom prst="rect">
            <a:avLst/>
          </a:prstGeom>
          <a:solidFill>
            <a:srgbClr val="350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28600" y="272256"/>
            <a:ext cx="8686800" cy="6357144"/>
          </a:xfrm>
          <a:prstGeom prst="rect">
            <a:avLst/>
          </a:prstGeom>
          <a:noFill/>
          <a:ln w="76200">
            <a:solidFill>
              <a:srgbClr val="350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4003495" y="5411526"/>
            <a:ext cx="1555141" cy="758950"/>
            <a:chOff x="3301819" y="5080754"/>
            <a:chExt cx="2332712" cy="1489694"/>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1819" y="5241243"/>
              <a:ext cx="767037" cy="80198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6133" y="5080754"/>
              <a:ext cx="1055744" cy="1059275"/>
            </a:xfrm>
            <a:prstGeom prst="rect">
              <a:avLst/>
            </a:prstGeom>
          </p:spPr>
        </p:pic>
        <p:sp>
          <p:nvSpPr>
            <p:cNvPr id="12" name="Content Placeholder 2"/>
            <p:cNvSpPr txBox="1">
              <a:spLocks/>
            </p:cNvSpPr>
            <p:nvPr/>
          </p:nvSpPr>
          <p:spPr>
            <a:xfrm>
              <a:off x="4420210" y="6140028"/>
              <a:ext cx="1214321" cy="430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sz="1000" dirty="0" smtClean="0">
                <a:latin typeface="Tw Cen MT" panose="020B0602020104020603" pitchFamily="34" charset="0"/>
              </a:endParaRPr>
            </a:p>
          </p:txBody>
        </p:sp>
      </p:grpSp>
    </p:spTree>
    <p:extLst>
      <p:ext uri="{BB962C8B-B14F-4D97-AF65-F5344CB8AC3E}">
        <p14:creationId xmlns:p14="http://schemas.microsoft.com/office/powerpoint/2010/main" val="4223038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285750"/>
            <a:ext cx="8686800" cy="704850"/>
          </a:xfrm>
          <a:prstGeom prst="rect">
            <a:avLst/>
          </a:prstGeom>
          <a:solidFill>
            <a:srgbClr val="350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609599" y="272256"/>
            <a:ext cx="8305801" cy="718344"/>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bg1"/>
                </a:solidFill>
                <a:latin typeface="Tw Cen MT" panose="020B0602020104020603" pitchFamily="34" charset="0"/>
              </a:rPr>
              <a:t>Recommendation for Community-Selected Priority Project: Umbra Street Park </a:t>
            </a:r>
            <a:r>
              <a:rPr lang="en-US" sz="3600" b="1" dirty="0" err="1" smtClean="0">
                <a:solidFill>
                  <a:schemeClr val="bg1"/>
                </a:solidFill>
                <a:latin typeface="Tw Cen MT" panose="020B0602020104020603" pitchFamily="34" charset="0"/>
              </a:rPr>
              <a:t>Placemaking</a:t>
            </a:r>
            <a:r>
              <a:rPr lang="en-US" sz="3600" b="1" dirty="0" smtClean="0">
                <a:solidFill>
                  <a:schemeClr val="bg1"/>
                </a:solidFill>
                <a:latin typeface="Tw Cen MT" panose="020B0602020104020603" pitchFamily="34" charset="0"/>
              </a:rPr>
              <a:t> Project</a:t>
            </a:r>
            <a:endParaRPr lang="en-US" sz="3600" b="1" dirty="0">
              <a:solidFill>
                <a:schemeClr val="bg1"/>
              </a:solidFill>
              <a:latin typeface="Tw Cen MT" panose="020B0602020104020603" pitchFamily="34" charset="0"/>
            </a:endParaRPr>
          </a:p>
        </p:txBody>
      </p:sp>
      <p:sp>
        <p:nvSpPr>
          <p:cNvPr id="13" name="Rectangle 12"/>
          <p:cNvSpPr/>
          <p:nvPr/>
        </p:nvSpPr>
        <p:spPr>
          <a:xfrm>
            <a:off x="228600" y="272256"/>
            <a:ext cx="8686800" cy="6357144"/>
          </a:xfrm>
          <a:prstGeom prst="rect">
            <a:avLst/>
          </a:prstGeom>
          <a:noFill/>
          <a:ln w="76200">
            <a:solidFill>
              <a:srgbClr val="350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p:cNvSpPr txBox="1">
            <a:spLocks/>
          </p:cNvSpPr>
          <p:nvPr/>
        </p:nvSpPr>
        <p:spPr>
          <a:xfrm>
            <a:off x="6535815" y="1219200"/>
            <a:ext cx="2362200" cy="17314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pPr>
            <a:endParaRPr lang="en-US" sz="1800" dirty="0">
              <a:latin typeface="Tw Cen MT" panose="020B0602020104020603" pitchFamily="34" charset="0"/>
            </a:endParaRPr>
          </a:p>
        </p:txBody>
      </p:sp>
      <p:sp>
        <p:nvSpPr>
          <p:cNvPr id="17" name="Slide Number Placeholder 1"/>
          <p:cNvSpPr>
            <a:spLocks noGrp="1"/>
          </p:cNvSpPr>
          <p:nvPr>
            <p:ph type="sldNum" sz="quarter" idx="12"/>
          </p:nvPr>
        </p:nvSpPr>
        <p:spPr>
          <a:xfrm>
            <a:off x="6553200" y="6356350"/>
            <a:ext cx="2133600" cy="365125"/>
          </a:xfrm>
        </p:spPr>
        <p:txBody>
          <a:bodyPr/>
          <a:lstStyle/>
          <a:p>
            <a:fld id="{D1FBF101-E3D0-453F-916D-C69125754B2C}" type="slidenum">
              <a:rPr lang="en-US" smtClean="0"/>
              <a:t>10</a:t>
            </a:fld>
            <a:endParaRPr lang="en-US" dirty="0"/>
          </a:p>
        </p:txBody>
      </p:sp>
      <p:pic>
        <p:nvPicPr>
          <p:cNvPr id="11" name="Content Placeholder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537520" y="2125965"/>
            <a:ext cx="4525963" cy="3394472"/>
          </a:xfrm>
          <a:prstGeom prst="rect">
            <a:avLst/>
          </a:prstGeom>
        </p:spPr>
      </p:pic>
      <p:sp>
        <p:nvSpPr>
          <p:cNvPr id="7" name="Rectangle 6"/>
          <p:cNvSpPr/>
          <p:nvPr/>
        </p:nvSpPr>
        <p:spPr>
          <a:xfrm>
            <a:off x="895820" y="1560220"/>
            <a:ext cx="3807168" cy="43500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spcBef>
                <a:spcPct val="20000"/>
              </a:spcBef>
              <a:buFont typeface="Arial" pitchFamily="34" charset="0"/>
              <a:buChar char="•"/>
            </a:pPr>
            <a:r>
              <a:rPr lang="en-US" sz="2400" b="1" dirty="0">
                <a:solidFill>
                  <a:prstClr val="black"/>
                </a:solidFill>
                <a:latin typeface="Tw Cen MT" panose="020B0602020104020603" pitchFamily="34" charset="0"/>
              </a:rPr>
              <a:t>Creating a landscaped pedestrian entrance </a:t>
            </a:r>
          </a:p>
          <a:p>
            <a:pPr marL="285750" lvl="0" indent="-285750">
              <a:spcBef>
                <a:spcPct val="20000"/>
              </a:spcBef>
              <a:buFont typeface="Arial" pitchFamily="34" charset="0"/>
              <a:buChar char="•"/>
            </a:pPr>
            <a:r>
              <a:rPr lang="en-US" sz="2400" b="1" dirty="0">
                <a:solidFill>
                  <a:prstClr val="black"/>
                </a:solidFill>
                <a:latin typeface="Tw Cen MT" panose="020B0602020104020603" pitchFamily="34" charset="0"/>
              </a:rPr>
              <a:t>Maintaining existing landscaping </a:t>
            </a:r>
            <a:endParaRPr lang="en-US" sz="2400" b="1" dirty="0" smtClean="0">
              <a:solidFill>
                <a:prstClr val="black"/>
              </a:solidFill>
              <a:latin typeface="Tw Cen MT" panose="020B0602020104020603" pitchFamily="34" charset="0"/>
            </a:endParaRPr>
          </a:p>
          <a:p>
            <a:pPr marL="285750" lvl="0" indent="-285750">
              <a:spcBef>
                <a:spcPct val="20000"/>
              </a:spcBef>
              <a:buFont typeface="Arial" pitchFamily="34" charset="0"/>
              <a:buChar char="•"/>
            </a:pPr>
            <a:r>
              <a:rPr lang="en-US" sz="2400" b="1" dirty="0" smtClean="0">
                <a:solidFill>
                  <a:prstClr val="black"/>
                </a:solidFill>
                <a:latin typeface="Tw Cen MT" panose="020B0602020104020603" pitchFamily="34" charset="0"/>
              </a:rPr>
              <a:t>Upgrading </a:t>
            </a:r>
            <a:r>
              <a:rPr lang="en-US" sz="2400" b="1" dirty="0">
                <a:solidFill>
                  <a:prstClr val="black"/>
                </a:solidFill>
                <a:latin typeface="Tw Cen MT" panose="020B0602020104020603" pitchFamily="34" charset="0"/>
              </a:rPr>
              <a:t>pedestrian lighting</a:t>
            </a:r>
          </a:p>
          <a:p>
            <a:pPr marL="285750" lvl="0" indent="-285750">
              <a:spcBef>
                <a:spcPct val="20000"/>
              </a:spcBef>
              <a:buFont typeface="Arial" pitchFamily="34" charset="0"/>
              <a:buChar char="•"/>
            </a:pPr>
            <a:r>
              <a:rPr lang="en-US" sz="2400" b="1" dirty="0">
                <a:solidFill>
                  <a:prstClr val="black"/>
                </a:solidFill>
                <a:latin typeface="Tw Cen MT" panose="020B0602020104020603" pitchFamily="34" charset="0"/>
              </a:rPr>
              <a:t>Installing ADA-accessible pathways and benches </a:t>
            </a:r>
          </a:p>
          <a:p>
            <a:pPr marL="342900" lvl="0" indent="-342900">
              <a:spcBef>
                <a:spcPct val="20000"/>
              </a:spcBef>
              <a:buFont typeface="Arial" pitchFamily="34" charset="0"/>
              <a:buChar char="•"/>
            </a:pPr>
            <a:r>
              <a:rPr lang="en-US" sz="2400" b="1" dirty="0">
                <a:solidFill>
                  <a:prstClr val="black"/>
                </a:solidFill>
              </a:rPr>
              <a:t>Creating a mural along the highway dividing wall</a:t>
            </a:r>
          </a:p>
        </p:txBody>
      </p:sp>
    </p:spTree>
    <p:extLst>
      <p:ext uri="{BB962C8B-B14F-4D97-AF65-F5344CB8AC3E}">
        <p14:creationId xmlns:p14="http://schemas.microsoft.com/office/powerpoint/2010/main" val="842082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285750"/>
            <a:ext cx="8686800" cy="704850"/>
          </a:xfrm>
          <a:prstGeom prst="rect">
            <a:avLst/>
          </a:prstGeom>
          <a:solidFill>
            <a:srgbClr val="350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609599" y="272256"/>
            <a:ext cx="8305801" cy="718344"/>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bg1"/>
                </a:solidFill>
                <a:latin typeface="Tw Cen MT" panose="020B0602020104020603" pitchFamily="34" charset="0"/>
              </a:rPr>
              <a:t>Recommendations: 1/4-Mile around the School</a:t>
            </a:r>
            <a:endParaRPr lang="en-US" sz="3600" b="1" dirty="0">
              <a:solidFill>
                <a:schemeClr val="bg1"/>
              </a:solidFill>
              <a:latin typeface="Tw Cen MT" panose="020B0602020104020603" pitchFamily="34" charset="0"/>
            </a:endParaRPr>
          </a:p>
        </p:txBody>
      </p:sp>
      <p:sp>
        <p:nvSpPr>
          <p:cNvPr id="13" name="Rectangle 12"/>
          <p:cNvSpPr/>
          <p:nvPr/>
        </p:nvSpPr>
        <p:spPr>
          <a:xfrm>
            <a:off x="228600" y="272256"/>
            <a:ext cx="8686800" cy="6357144"/>
          </a:xfrm>
          <a:prstGeom prst="rect">
            <a:avLst/>
          </a:prstGeom>
          <a:noFill/>
          <a:ln w="76200">
            <a:solidFill>
              <a:srgbClr val="350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p:cNvSpPr txBox="1">
            <a:spLocks/>
          </p:cNvSpPr>
          <p:nvPr/>
        </p:nvSpPr>
        <p:spPr>
          <a:xfrm>
            <a:off x="6535815" y="1219200"/>
            <a:ext cx="2362200" cy="17314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pPr>
            <a:endParaRPr lang="en-US" sz="1800" dirty="0">
              <a:latin typeface="Tw Cen MT" panose="020B0602020104020603" pitchFamily="34" charset="0"/>
            </a:endParaRPr>
          </a:p>
        </p:txBody>
      </p:sp>
      <p:sp>
        <p:nvSpPr>
          <p:cNvPr id="17" name="Slide Number Placeholder 1"/>
          <p:cNvSpPr>
            <a:spLocks noGrp="1"/>
          </p:cNvSpPr>
          <p:nvPr>
            <p:ph type="sldNum" sz="quarter" idx="12"/>
          </p:nvPr>
        </p:nvSpPr>
        <p:spPr>
          <a:xfrm>
            <a:off x="6553200" y="6356350"/>
            <a:ext cx="2133600" cy="365125"/>
          </a:xfrm>
        </p:spPr>
        <p:txBody>
          <a:bodyPr/>
          <a:lstStyle/>
          <a:p>
            <a:fld id="{D1FBF101-E3D0-453F-916D-C69125754B2C}" type="slidenum">
              <a:rPr lang="en-US" smtClean="0"/>
              <a:t>11</a:t>
            </a:fld>
            <a:endParaRPr lang="en-US" dirty="0"/>
          </a:p>
        </p:txBody>
      </p:sp>
      <p:sp>
        <p:nvSpPr>
          <p:cNvPr id="10" name="Rectangle 9"/>
          <p:cNvSpPr/>
          <p:nvPr/>
        </p:nvSpPr>
        <p:spPr>
          <a:xfrm>
            <a:off x="473670" y="1152150"/>
            <a:ext cx="8120765" cy="422269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en-US" sz="2000" b="1" dirty="0" smtClean="0">
                <a:latin typeface="Tw Cen MT" panose="020B0602020104020603" pitchFamily="34" charset="0"/>
              </a:rPr>
              <a:t>5. </a:t>
            </a:r>
            <a:r>
              <a:rPr lang="en-US" sz="2000" b="1" u="sng" dirty="0" smtClean="0">
                <a:latin typeface="Tw Cen MT" panose="020B0602020104020603" pitchFamily="34" charset="0"/>
              </a:rPr>
              <a:t>Create an Environmentally-Sustainable Neighborhood</a:t>
            </a:r>
            <a:r>
              <a:rPr lang="en-US" sz="2000" b="1" dirty="0" smtClean="0">
                <a:latin typeface="Tw Cen MT" panose="020B0602020104020603" pitchFamily="34" charset="0"/>
              </a:rPr>
              <a:t>:</a:t>
            </a:r>
          </a:p>
          <a:p>
            <a:pPr marL="285750" indent="-285750">
              <a:lnSpc>
                <a:spcPct val="110000"/>
              </a:lnSpc>
              <a:buFont typeface="Arial" panose="020B0604020202020204" pitchFamily="34" charset="0"/>
              <a:buChar char="•"/>
            </a:pPr>
            <a:r>
              <a:rPr lang="en-US" i="1" dirty="0"/>
              <a:t>Create a Clean and Green Community </a:t>
            </a:r>
            <a:endParaRPr lang="en-US" i="1" dirty="0" smtClean="0"/>
          </a:p>
          <a:p>
            <a:pPr marL="800100" lvl="1" indent="-342900">
              <a:lnSpc>
                <a:spcPct val="110000"/>
              </a:lnSpc>
              <a:buFont typeface="+mj-lt"/>
              <a:buAutoNum type="alphaLcPeriod"/>
            </a:pPr>
            <a:r>
              <a:rPr lang="en-US" sz="1600" i="1" dirty="0"/>
              <a:t>Develop and implement an educational campaign and a dog-waste bag dispenser program </a:t>
            </a:r>
            <a:endParaRPr lang="en-US" sz="1600" i="1" dirty="0" smtClean="0"/>
          </a:p>
          <a:p>
            <a:pPr marL="800100" lvl="1" indent="-342900">
              <a:lnSpc>
                <a:spcPct val="110000"/>
              </a:lnSpc>
              <a:buFont typeface="+mj-lt"/>
              <a:buAutoNum type="alphaLcPeriod"/>
            </a:pPr>
            <a:r>
              <a:rPr lang="en-US" sz="1600" i="1" dirty="0" smtClean="0"/>
              <a:t>Advocate </a:t>
            </a:r>
            <a:r>
              <a:rPr lang="en-US" sz="1600" i="1" dirty="0"/>
              <a:t>to the property owner </a:t>
            </a:r>
            <a:r>
              <a:rPr lang="en-US" sz="1600" i="1" dirty="0" smtClean="0"/>
              <a:t>to improve the </a:t>
            </a:r>
            <a:r>
              <a:rPr lang="en-US" sz="1600" i="1" dirty="0"/>
              <a:t>vacant green space along Hudson Street </a:t>
            </a:r>
            <a:endParaRPr lang="en-US" sz="1600" i="1" dirty="0" smtClean="0"/>
          </a:p>
          <a:p>
            <a:pPr marL="800100" lvl="1" indent="-342900">
              <a:lnSpc>
                <a:spcPct val="110000"/>
              </a:lnSpc>
              <a:buFont typeface="+mj-lt"/>
              <a:buAutoNum type="alphaLcPeriod"/>
            </a:pPr>
            <a:r>
              <a:rPr lang="en-US" sz="1600" i="1" dirty="0"/>
              <a:t> </a:t>
            </a:r>
            <a:r>
              <a:rPr lang="en-US" sz="1600" i="1" dirty="0" smtClean="0"/>
              <a:t>Create </a:t>
            </a:r>
            <a:r>
              <a:rPr lang="en-US" sz="1600" i="1" dirty="0"/>
              <a:t>positive, multilingual signs throughout the neighborhood. </a:t>
            </a:r>
            <a:endParaRPr lang="en-US" sz="1600" i="1" dirty="0" smtClean="0"/>
          </a:p>
          <a:p>
            <a:pPr marL="800100" lvl="1" indent="-342900">
              <a:lnSpc>
                <a:spcPct val="110000"/>
              </a:lnSpc>
              <a:buFont typeface="+mj-lt"/>
              <a:buAutoNum type="alphaLcPeriod"/>
            </a:pPr>
            <a:r>
              <a:rPr lang="en-US" sz="1600" i="1" dirty="0" smtClean="0"/>
              <a:t>John </a:t>
            </a:r>
            <a:r>
              <a:rPr lang="en-US" sz="1600" i="1" dirty="0" err="1" smtClean="0"/>
              <a:t>Ruhrah</a:t>
            </a:r>
            <a:r>
              <a:rPr lang="en-US" sz="1600" i="1" dirty="0" smtClean="0"/>
              <a:t> to </a:t>
            </a:r>
            <a:r>
              <a:rPr lang="en-US" sz="1600" i="1" dirty="0"/>
              <a:t>be certified as a Sustainable Maryland Association for Environmental and Outdoor Education (MAEOE) Green </a:t>
            </a:r>
            <a:r>
              <a:rPr lang="en-US" sz="1600" i="1" dirty="0" smtClean="0"/>
              <a:t>School</a:t>
            </a:r>
          </a:p>
          <a:p>
            <a:pPr marL="800100" lvl="1" indent="-342900">
              <a:lnSpc>
                <a:spcPct val="110000"/>
              </a:lnSpc>
              <a:buFont typeface="+mj-lt"/>
              <a:buAutoNum type="alphaLcPeriod"/>
            </a:pPr>
            <a:r>
              <a:rPr lang="en-US" sz="1600" i="1" dirty="0" smtClean="0"/>
              <a:t>Increase the tree canopy</a:t>
            </a:r>
          </a:p>
          <a:p>
            <a:pPr marL="285750" indent="-285750">
              <a:lnSpc>
                <a:spcPct val="110000"/>
              </a:lnSpc>
              <a:buFont typeface="Arial" panose="020B0604020202020204" pitchFamily="34" charset="0"/>
              <a:buChar char="•"/>
            </a:pPr>
            <a:endParaRPr lang="en-US" i="1" dirty="0"/>
          </a:p>
          <a:p>
            <a:pPr marL="285750" indent="-285750">
              <a:lnSpc>
                <a:spcPct val="110000"/>
              </a:lnSpc>
              <a:buFont typeface="Arial" panose="020B0604020202020204" pitchFamily="34" charset="0"/>
              <a:buChar char="•"/>
            </a:pPr>
            <a:endParaRPr lang="en-US" sz="2000" b="1" dirty="0" smtClean="0">
              <a:latin typeface="Tw Cen MT" panose="020B0602020104020603" pitchFamily="34" charset="0"/>
            </a:endParaRPr>
          </a:p>
          <a:p>
            <a:pPr marL="285750" indent="-285750">
              <a:lnSpc>
                <a:spcPct val="110000"/>
              </a:lnSpc>
              <a:buFont typeface="Arial" panose="020B0604020202020204" pitchFamily="34" charset="0"/>
              <a:buChar char="•"/>
            </a:pPr>
            <a:endParaRPr lang="en-US" sz="2000" b="1" dirty="0" smtClean="0">
              <a:latin typeface="Tw Cen MT" panose="020B0602020104020603" pitchFamily="34" charset="0"/>
            </a:endParaRPr>
          </a:p>
          <a:p>
            <a:pPr>
              <a:lnSpc>
                <a:spcPct val="110000"/>
              </a:lnSpc>
            </a:pPr>
            <a:endParaRPr lang="en-US" sz="2000" b="1" dirty="0" smtClean="0">
              <a:latin typeface="Tw Cen MT" panose="020B0602020104020603"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3265" y="3689148"/>
            <a:ext cx="3387786" cy="2540840"/>
          </a:xfrm>
          <a:prstGeom prst="rect">
            <a:avLst/>
          </a:prstGeom>
        </p:spPr>
      </p:pic>
    </p:spTree>
    <p:extLst>
      <p:ext uri="{BB962C8B-B14F-4D97-AF65-F5344CB8AC3E}">
        <p14:creationId xmlns:p14="http://schemas.microsoft.com/office/powerpoint/2010/main" val="992406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10542" t="19550" r="2500" b="5189"/>
          <a:stretch/>
        </p:blipFill>
        <p:spPr>
          <a:xfrm>
            <a:off x="228600" y="848570"/>
            <a:ext cx="8686800" cy="5790590"/>
          </a:xfrm>
          <a:prstGeom prst="rect">
            <a:avLst/>
          </a:prstGeom>
        </p:spPr>
      </p:pic>
      <p:sp>
        <p:nvSpPr>
          <p:cNvPr id="2" name="Rectangle 1"/>
          <p:cNvSpPr/>
          <p:nvPr/>
        </p:nvSpPr>
        <p:spPr>
          <a:xfrm>
            <a:off x="653160" y="1413359"/>
            <a:ext cx="4458408" cy="4401910"/>
          </a:xfrm>
          <a:prstGeom prst="rect">
            <a:avLst/>
          </a:prstGeom>
          <a:solidFill>
            <a:srgbClr val="FFFFFF">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28600" y="285750"/>
            <a:ext cx="8686800" cy="704850"/>
          </a:xfrm>
          <a:prstGeom prst="rect">
            <a:avLst/>
          </a:prstGeom>
          <a:solidFill>
            <a:srgbClr val="350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09600" y="272256"/>
            <a:ext cx="8153400" cy="7183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800" b="1" dirty="0" smtClean="0">
                <a:solidFill>
                  <a:schemeClr val="bg1"/>
                </a:solidFill>
                <a:latin typeface="Tw Cen MT" panose="020B0602020104020603" pitchFamily="34" charset="0"/>
              </a:rPr>
              <a:t>Comments</a:t>
            </a:r>
            <a:endParaRPr lang="en-US" sz="3000" b="1" dirty="0">
              <a:solidFill>
                <a:schemeClr val="bg1"/>
              </a:solidFill>
              <a:latin typeface="Tw Cen MT" panose="020B0602020104020603" pitchFamily="34" charset="0"/>
            </a:endParaRPr>
          </a:p>
        </p:txBody>
      </p:sp>
      <p:sp>
        <p:nvSpPr>
          <p:cNvPr id="8" name="Rectangle 7"/>
          <p:cNvSpPr/>
          <p:nvPr/>
        </p:nvSpPr>
        <p:spPr>
          <a:xfrm>
            <a:off x="228600" y="272256"/>
            <a:ext cx="8686800" cy="6357144"/>
          </a:xfrm>
          <a:prstGeom prst="rect">
            <a:avLst/>
          </a:prstGeom>
          <a:noFill/>
          <a:ln w="76200">
            <a:solidFill>
              <a:srgbClr val="350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p:cNvSpPr txBox="1">
            <a:spLocks/>
          </p:cNvSpPr>
          <p:nvPr/>
        </p:nvSpPr>
        <p:spPr>
          <a:xfrm>
            <a:off x="762001" y="1522780"/>
            <a:ext cx="4189474" cy="418306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i="1" dirty="0"/>
              <a:t>Carmen Morosan</a:t>
            </a:r>
            <a:r>
              <a:rPr lang="en-US" sz="1800" i="1" dirty="0"/>
              <a:t/>
            </a:r>
            <a:br>
              <a:rPr lang="en-US" sz="1800" i="1" dirty="0"/>
            </a:br>
            <a:r>
              <a:rPr lang="en-US" sz="1800" dirty="0"/>
              <a:t>Northeast District </a:t>
            </a:r>
            <a:r>
              <a:rPr lang="en-US" sz="1800" dirty="0" smtClean="0"/>
              <a:t>Planner</a:t>
            </a:r>
          </a:p>
          <a:p>
            <a:pPr marL="0" indent="0">
              <a:buNone/>
            </a:pPr>
            <a:r>
              <a:rPr lang="en-US" sz="1800" b="1" dirty="0" smtClean="0"/>
              <a:t>443.984.4000</a:t>
            </a:r>
            <a:endParaRPr lang="en-US" sz="1800" b="1" dirty="0"/>
          </a:p>
          <a:p>
            <a:pPr marL="0" indent="0">
              <a:buNone/>
            </a:pPr>
            <a:r>
              <a:rPr lang="en-US" sz="1800" b="1" dirty="0">
                <a:hlinkClick r:id="rId3"/>
              </a:rPr>
              <a:t>c</a:t>
            </a:r>
            <a:r>
              <a:rPr lang="en-US" sz="1800" b="1" dirty="0" smtClean="0">
                <a:hlinkClick r:id="rId3"/>
              </a:rPr>
              <a:t>armen.morosan@baltimorecity.gov</a:t>
            </a:r>
            <a:endParaRPr lang="en-US" sz="1800" b="1" dirty="0" smtClean="0"/>
          </a:p>
          <a:p>
            <a:pPr marL="0" indent="0">
              <a:buFont typeface="Arial" pitchFamily="34" charset="0"/>
              <a:buNone/>
            </a:pPr>
            <a:endParaRPr lang="en-US" sz="1800" b="1" dirty="0" smtClean="0"/>
          </a:p>
          <a:p>
            <a:pPr marL="0" indent="0">
              <a:buFont typeface="Arial" pitchFamily="34" charset="0"/>
              <a:buNone/>
            </a:pPr>
            <a:endParaRPr lang="en-US" sz="1800" b="1" dirty="0" smtClean="0">
              <a:hlinkClick r:id="rId4"/>
            </a:endParaRPr>
          </a:p>
          <a:p>
            <a:pPr marL="0" indent="0">
              <a:buNone/>
            </a:pPr>
            <a:r>
              <a:rPr lang="en-US" sz="1800" b="1" i="1" dirty="0" smtClean="0"/>
              <a:t>Mary </a:t>
            </a:r>
            <a:r>
              <a:rPr lang="en-US" sz="1800" b="1" i="1" dirty="0"/>
              <a:t>Colleen Buettner</a:t>
            </a:r>
            <a:endParaRPr lang="en-US" sz="1800" dirty="0"/>
          </a:p>
          <a:p>
            <a:pPr marL="0" indent="0">
              <a:buNone/>
            </a:pPr>
            <a:r>
              <a:rPr lang="en-US" sz="1800" dirty="0"/>
              <a:t>City Planner, INSPIRE</a:t>
            </a:r>
          </a:p>
          <a:p>
            <a:pPr marL="0" indent="0">
              <a:buNone/>
            </a:pPr>
            <a:r>
              <a:rPr lang="en-US" sz="1800" dirty="0" smtClean="0"/>
              <a:t> </a:t>
            </a:r>
            <a:r>
              <a:rPr lang="en-US" sz="1800" dirty="0"/>
              <a:t>410.396.5937  </a:t>
            </a:r>
            <a:endParaRPr lang="en-US" sz="1800" dirty="0" smtClean="0"/>
          </a:p>
          <a:p>
            <a:pPr marL="0" indent="0">
              <a:buNone/>
            </a:pPr>
            <a:r>
              <a:rPr lang="en-US" sz="1800" u="sng" dirty="0" smtClean="0">
                <a:hlinkClick r:id="rId5"/>
              </a:rPr>
              <a:t>mc.buettner@baltimorecity.gov</a:t>
            </a:r>
            <a:endParaRPr lang="en-US" sz="1800" dirty="0"/>
          </a:p>
          <a:p>
            <a:pPr marL="0" indent="0">
              <a:buFont typeface="Arial" pitchFamily="34" charset="0"/>
              <a:buNone/>
            </a:pPr>
            <a:endParaRPr lang="en-US" sz="1400" b="1" dirty="0" smtClean="0">
              <a:latin typeface="Tw Cen MT" panose="020B0602020104020603" pitchFamily="34" charset="0"/>
              <a:hlinkClick r:id="rId4"/>
            </a:endParaRPr>
          </a:p>
          <a:p>
            <a:pPr marL="0" indent="0">
              <a:buNone/>
            </a:pPr>
            <a:r>
              <a:rPr lang="en-US" sz="1400" b="1" dirty="0" smtClean="0">
                <a:latin typeface="Tw Cen MT" panose="020B0602020104020603" pitchFamily="34" charset="0"/>
              </a:rPr>
              <a:t>Website: </a:t>
            </a:r>
            <a:r>
              <a:rPr lang="en-US" sz="1400" dirty="0">
                <a:hlinkClick r:id="rId6"/>
              </a:rPr>
              <a:t>https://planning.baltimorecity.gov/inspire-plans/john-rurah-elementary-middle-school</a:t>
            </a:r>
            <a:endParaRPr lang="en-US" sz="1400" b="1" dirty="0" smtClean="0">
              <a:latin typeface="Tw Cen MT" panose="020B0602020104020603" pitchFamily="34" charset="0"/>
            </a:endParaRPr>
          </a:p>
        </p:txBody>
      </p:sp>
    </p:spTree>
    <p:extLst>
      <p:ext uri="{BB962C8B-B14F-4D97-AF65-F5344CB8AC3E}">
        <p14:creationId xmlns:p14="http://schemas.microsoft.com/office/powerpoint/2010/main" val="2278796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2"/>
          <p:cNvSpPr>
            <a:spLocks noGrp="1"/>
          </p:cNvSpPr>
          <p:nvPr/>
        </p:nvSpPr>
        <p:spPr>
          <a:xfrm>
            <a:off x="609600" y="2648222"/>
            <a:ext cx="3886200" cy="35371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latin typeface="Tw Cen MT" panose="020B0602020104020603" pitchFamily="34" charset="0"/>
              </a:rPr>
              <a:t>City Schools, Maryland Stadium Authority, Baltimore City, and the State are investing nearly one billion dollars to renovate or replace schools.</a:t>
            </a:r>
          </a:p>
          <a:p>
            <a:pPr marL="0" indent="0">
              <a:buNone/>
            </a:pPr>
            <a:endParaRPr lang="en-US" sz="1800" dirty="0">
              <a:latin typeface="Tw Cen MT" panose="020B0602020104020603" pitchFamily="34" charset="0"/>
            </a:endParaRPr>
          </a:p>
          <a:p>
            <a:pPr marL="0" indent="0">
              <a:buNone/>
            </a:pPr>
            <a:r>
              <a:rPr lang="en-US" sz="1800" dirty="0" smtClean="0">
                <a:latin typeface="Tw Cen MT" panose="020B0602020104020603" pitchFamily="34" charset="0"/>
              </a:rPr>
              <a:t>21</a:t>
            </a:r>
            <a:r>
              <a:rPr lang="en-US" sz="1800" baseline="30000" dirty="0" smtClean="0">
                <a:latin typeface="Tw Cen MT" panose="020B0602020104020603" pitchFamily="34" charset="0"/>
              </a:rPr>
              <a:t>st</a:t>
            </a:r>
            <a:r>
              <a:rPr lang="en-US" sz="1800" dirty="0" smtClean="0">
                <a:latin typeface="Tw Cen MT" panose="020B0602020104020603" pitchFamily="34" charset="0"/>
              </a:rPr>
              <a:t> Century has 3 goals:</a:t>
            </a:r>
          </a:p>
          <a:p>
            <a:r>
              <a:rPr lang="en-US" sz="1800" dirty="0" smtClean="0">
                <a:latin typeface="Tw Cen MT" panose="020B0602020104020603" pitchFamily="34" charset="0"/>
              </a:rPr>
              <a:t>Transform student opportunities and achievement</a:t>
            </a:r>
          </a:p>
          <a:p>
            <a:r>
              <a:rPr lang="en-US" sz="1800" dirty="0" smtClean="0">
                <a:latin typeface="Tw Cen MT" panose="020B0602020104020603" pitchFamily="34" charset="0"/>
              </a:rPr>
              <a:t>Improve engagement and wellbeing of communities</a:t>
            </a:r>
          </a:p>
          <a:p>
            <a:r>
              <a:rPr lang="en-US" sz="1800" b="1" u="sng" dirty="0" smtClean="0">
                <a:latin typeface="Tw Cen MT" panose="020B0602020104020603" pitchFamily="34" charset="0"/>
              </a:rPr>
              <a:t>Help revitalize neighborhoods and communities</a:t>
            </a:r>
            <a:endParaRPr lang="en-US" sz="1800" b="1" u="sng" dirty="0">
              <a:latin typeface="Tw Cen MT" panose="020B0602020104020603" pitchFamily="34" charset="0"/>
            </a:endParaRPr>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243408"/>
            <a:ext cx="2180145" cy="1293613"/>
          </a:xfrm>
          <a:prstGeom prst="rect">
            <a:avLst/>
          </a:prstGeom>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 y="1217422"/>
            <a:ext cx="1676400" cy="1258475"/>
          </a:xfrm>
          <a:prstGeom prst="rect">
            <a:avLst/>
          </a:prstGeom>
        </p:spPr>
      </p:pic>
      <p:sp>
        <p:nvSpPr>
          <p:cNvPr id="39" name="Content Placeholder 2"/>
          <p:cNvSpPr txBox="1">
            <a:spLocks/>
          </p:cNvSpPr>
          <p:nvPr/>
        </p:nvSpPr>
        <p:spPr>
          <a:xfrm>
            <a:off x="4864766" y="2648222"/>
            <a:ext cx="3898234" cy="3689551"/>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 typeface="Arial" pitchFamily="34" charset="0"/>
              <a:buNone/>
            </a:pPr>
            <a:r>
              <a:rPr lang="en-US" sz="1800" dirty="0" smtClean="0">
                <a:latin typeface="Tw Cen MT" panose="020B0602020104020603" pitchFamily="34" charset="0"/>
              </a:rPr>
              <a:t>The Planning Department launched the INSPIRE program to focus on the neighborhood immediately surrounding each of the 21</a:t>
            </a:r>
            <a:r>
              <a:rPr lang="en-US" sz="1800" baseline="30000" dirty="0" smtClean="0">
                <a:latin typeface="Tw Cen MT" panose="020B0602020104020603" pitchFamily="34" charset="0"/>
              </a:rPr>
              <a:t>st</a:t>
            </a:r>
            <a:r>
              <a:rPr lang="en-US" sz="1800" dirty="0" smtClean="0">
                <a:latin typeface="Tw Cen MT" panose="020B0602020104020603" pitchFamily="34" charset="0"/>
              </a:rPr>
              <a:t> Century schools. </a:t>
            </a:r>
          </a:p>
          <a:p>
            <a:pPr marL="0" indent="0">
              <a:buFont typeface="Arial" pitchFamily="34" charset="0"/>
              <a:buNone/>
            </a:pPr>
            <a:endParaRPr lang="en-US" sz="1800" dirty="0">
              <a:latin typeface="Tw Cen MT" panose="020B0602020104020603" pitchFamily="34" charset="0"/>
            </a:endParaRPr>
          </a:p>
          <a:p>
            <a:pPr marL="0" indent="0">
              <a:buNone/>
            </a:pPr>
            <a:r>
              <a:rPr lang="en-US" sz="1800" dirty="0">
                <a:latin typeface="Tw Cen MT" panose="020B0602020104020603" pitchFamily="34" charset="0"/>
              </a:rPr>
              <a:t>Concentrate improvements around the </a:t>
            </a:r>
            <a:r>
              <a:rPr lang="en-US" sz="1800" dirty="0" smtClean="0">
                <a:latin typeface="Tw Cen MT" panose="020B0602020104020603" pitchFamily="34" charset="0"/>
              </a:rPr>
              <a:t>school</a:t>
            </a:r>
            <a:r>
              <a:rPr lang="en-US" sz="1800" dirty="0">
                <a:latin typeface="Tw Cen MT" panose="020B0602020104020603" pitchFamily="34" charset="0"/>
              </a:rPr>
              <a:t>:</a:t>
            </a:r>
          </a:p>
          <a:p>
            <a:pPr marL="285750" indent="-285750">
              <a:buFont typeface="Arial" panose="020B0604020202020204" pitchFamily="34" charset="0"/>
              <a:buChar char="•"/>
            </a:pPr>
            <a:r>
              <a:rPr lang="en-US" sz="1800" dirty="0" smtClean="0">
                <a:latin typeface="Tw Cen MT" panose="020B0602020104020603" pitchFamily="34" charset="0"/>
              </a:rPr>
              <a:t>Improve the </a:t>
            </a:r>
            <a:r>
              <a:rPr lang="en-US" sz="1800" dirty="0">
                <a:latin typeface="Tw Cen MT" panose="020B0602020104020603" pitchFamily="34" charset="0"/>
              </a:rPr>
              <a:t>environment and quality of </a:t>
            </a:r>
            <a:r>
              <a:rPr lang="en-US" sz="1800" dirty="0" smtClean="0">
                <a:latin typeface="Tw Cen MT" panose="020B0602020104020603" pitchFamily="34" charset="0"/>
              </a:rPr>
              <a:t>life</a:t>
            </a:r>
          </a:p>
          <a:p>
            <a:pPr marL="285750" indent="-285750">
              <a:buFont typeface="Arial" panose="020B0604020202020204" pitchFamily="34" charset="0"/>
              <a:buChar char="•"/>
            </a:pPr>
            <a:r>
              <a:rPr lang="en-US" sz="1800" dirty="0" smtClean="0">
                <a:latin typeface="Tw Cen MT" panose="020B0602020104020603" pitchFamily="34" charset="0"/>
              </a:rPr>
              <a:t>Take concrete action towards </a:t>
            </a:r>
            <a:r>
              <a:rPr lang="en-US" sz="1800" dirty="0">
                <a:latin typeface="Tw Cen MT" panose="020B0602020104020603" pitchFamily="34" charset="0"/>
              </a:rPr>
              <a:t>the community’s long-term </a:t>
            </a:r>
            <a:r>
              <a:rPr lang="en-US" sz="1800" dirty="0" smtClean="0">
                <a:latin typeface="Tw Cen MT" panose="020B0602020104020603" pitchFamily="34" charset="0"/>
              </a:rPr>
              <a:t>vision;</a:t>
            </a:r>
            <a:r>
              <a:rPr lang="en-US" sz="1800" dirty="0">
                <a:latin typeface="Tw Cen MT" panose="020B0602020104020603" pitchFamily="34" charset="0"/>
              </a:rPr>
              <a:t> </a:t>
            </a:r>
            <a:r>
              <a:rPr lang="en-US" sz="1800" dirty="0" smtClean="0">
                <a:latin typeface="Tw Cen MT" panose="020B0602020104020603" pitchFamily="34" charset="0"/>
              </a:rPr>
              <a:t>guide </a:t>
            </a:r>
            <a:r>
              <a:rPr lang="en-US" sz="1800" dirty="0">
                <a:latin typeface="Tw Cen MT" panose="020B0602020104020603" pitchFamily="34" charset="0"/>
              </a:rPr>
              <a:t>private </a:t>
            </a:r>
            <a:r>
              <a:rPr lang="en-US" sz="1800" dirty="0" smtClean="0">
                <a:latin typeface="Tw Cen MT" panose="020B0602020104020603" pitchFamily="34" charset="0"/>
              </a:rPr>
              <a:t>investment</a:t>
            </a:r>
            <a:endParaRPr lang="en-US" sz="1800" dirty="0">
              <a:latin typeface="Tw Cen MT" panose="020B0602020104020603" pitchFamily="34" charset="0"/>
            </a:endParaRPr>
          </a:p>
        </p:txBody>
      </p:sp>
      <p:sp>
        <p:nvSpPr>
          <p:cNvPr id="40" name="Rectangle 39"/>
          <p:cNvSpPr/>
          <p:nvPr/>
        </p:nvSpPr>
        <p:spPr>
          <a:xfrm>
            <a:off x="228600" y="263922"/>
            <a:ext cx="8686800" cy="704850"/>
          </a:xfrm>
          <a:prstGeom prst="rect">
            <a:avLst/>
          </a:prstGeom>
          <a:solidFill>
            <a:srgbClr val="350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1" name="Title 1"/>
          <p:cNvSpPr txBox="1">
            <a:spLocks/>
          </p:cNvSpPr>
          <p:nvPr/>
        </p:nvSpPr>
        <p:spPr>
          <a:xfrm>
            <a:off x="609600" y="250428"/>
            <a:ext cx="8153400" cy="718344"/>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3800" b="1" dirty="0">
                <a:solidFill>
                  <a:schemeClr val="bg1"/>
                </a:solidFill>
                <a:latin typeface="Tw Cen MT" panose="020B0602020104020603" pitchFamily="34" charset="0"/>
              </a:rPr>
              <a:t>Investing in Schools + Neighborhoods</a:t>
            </a:r>
          </a:p>
        </p:txBody>
      </p:sp>
      <p:sp>
        <p:nvSpPr>
          <p:cNvPr id="42" name="Rectangle 41"/>
          <p:cNvSpPr/>
          <p:nvPr/>
        </p:nvSpPr>
        <p:spPr>
          <a:xfrm>
            <a:off x="228600" y="250428"/>
            <a:ext cx="8686800" cy="6357144"/>
          </a:xfrm>
          <a:prstGeom prst="rect">
            <a:avLst/>
          </a:prstGeom>
          <a:noFill/>
          <a:ln w="76200">
            <a:solidFill>
              <a:srgbClr val="350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3694566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06280" y="285750"/>
            <a:ext cx="8686800" cy="704850"/>
          </a:xfrm>
          <a:prstGeom prst="rect">
            <a:avLst/>
          </a:prstGeom>
          <a:solidFill>
            <a:srgbClr val="350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p:nvSpPr>
        <p:spPr>
          <a:xfrm>
            <a:off x="609600" y="272256"/>
            <a:ext cx="8153400" cy="7183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bg1"/>
                </a:solidFill>
                <a:latin typeface="Tw Cen MT" panose="020B0602020104020603" pitchFamily="34" charset="0"/>
              </a:rPr>
              <a:t>INSPIRE Citywide and at John </a:t>
            </a:r>
            <a:r>
              <a:rPr lang="en-US" sz="3000" b="1" dirty="0" err="1" smtClean="0">
                <a:solidFill>
                  <a:schemeClr val="bg1"/>
                </a:solidFill>
                <a:latin typeface="Tw Cen MT" panose="020B0602020104020603" pitchFamily="34" charset="0"/>
              </a:rPr>
              <a:t>Ruhrah</a:t>
            </a:r>
            <a:endParaRPr lang="en-US" sz="3000" b="1" dirty="0">
              <a:solidFill>
                <a:schemeClr val="bg1"/>
              </a:solidFill>
              <a:latin typeface="Tw Cen MT" panose="020B0602020104020603" pitchFamily="34" charset="0"/>
            </a:endParaRPr>
          </a:p>
        </p:txBody>
      </p:sp>
      <p:sp>
        <p:nvSpPr>
          <p:cNvPr id="16" name="Rectangle 15"/>
          <p:cNvSpPr/>
          <p:nvPr/>
        </p:nvSpPr>
        <p:spPr>
          <a:xfrm>
            <a:off x="228600" y="272256"/>
            <a:ext cx="8686800" cy="6357144"/>
          </a:xfrm>
          <a:prstGeom prst="rect">
            <a:avLst/>
          </a:prstGeom>
          <a:noFill/>
          <a:ln w="76200">
            <a:solidFill>
              <a:srgbClr val="350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1"/>
          <p:cNvSpPr>
            <a:spLocks noGrp="1"/>
          </p:cNvSpPr>
          <p:nvPr>
            <p:ph type="sldNum" sz="quarter" idx="12"/>
          </p:nvPr>
        </p:nvSpPr>
        <p:spPr>
          <a:xfrm>
            <a:off x="6553200" y="6356350"/>
            <a:ext cx="2133600" cy="365125"/>
          </a:xfrm>
        </p:spPr>
        <p:txBody>
          <a:bodyPr/>
          <a:lstStyle/>
          <a:p>
            <a:fld id="{D1FBF101-E3D0-453F-916D-C69125754B2C}" type="slidenum">
              <a:rPr lang="en-US" smtClean="0"/>
              <a:t>3</a:t>
            </a:fld>
            <a:endParaRPr lang="en-US" dirty="0"/>
          </a:p>
        </p:txBody>
      </p:sp>
      <p:sp>
        <p:nvSpPr>
          <p:cNvPr id="18" name="Content Placeholder 2"/>
          <p:cNvSpPr txBox="1">
            <a:spLocks/>
          </p:cNvSpPr>
          <p:nvPr/>
        </p:nvSpPr>
        <p:spPr>
          <a:xfrm>
            <a:off x="4796862" y="1152150"/>
            <a:ext cx="3898234" cy="2947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800" dirty="0" smtClean="0">
              <a:latin typeface="Tw Cen MT" panose="020B0602020104020603" pitchFamily="34" charset="0"/>
            </a:endParaRPr>
          </a:p>
          <a:p>
            <a:pPr marL="0" indent="0">
              <a:buNone/>
            </a:pPr>
            <a:endParaRPr lang="en-US" sz="1800" dirty="0">
              <a:latin typeface="Tw Cen MT" panose="020B0602020104020603" pitchFamily="34" charset="0"/>
            </a:endParaRPr>
          </a:p>
          <a:p>
            <a:pPr marL="0" indent="0">
              <a:buNone/>
            </a:pPr>
            <a:endParaRPr lang="en-US" sz="1800" dirty="0" smtClean="0">
              <a:latin typeface="Tw Cen MT" panose="020B0602020104020603" pitchFamily="34" charset="0"/>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394" t="2082" r="2340" b="3203"/>
          <a:stretch/>
        </p:blipFill>
        <p:spPr>
          <a:xfrm>
            <a:off x="263691" y="1023794"/>
            <a:ext cx="4308309" cy="5485602"/>
          </a:xfrm>
          <a:prstGeom prst="rect">
            <a:avLst/>
          </a:prstGeom>
          <a:ln>
            <a:solidFill>
              <a:schemeClr val="tx1"/>
            </a:solidFill>
          </a:ln>
        </p:spPr>
      </p:pic>
      <p:sp>
        <p:nvSpPr>
          <p:cNvPr id="6" name="5-Point Star 5"/>
          <p:cNvSpPr/>
          <p:nvPr/>
        </p:nvSpPr>
        <p:spPr>
          <a:xfrm>
            <a:off x="3892070" y="3445247"/>
            <a:ext cx="189738" cy="28389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053" t="6767" r="4384" b="12096"/>
          <a:stretch/>
        </p:blipFill>
        <p:spPr>
          <a:xfrm>
            <a:off x="4686300" y="1152150"/>
            <a:ext cx="4095846" cy="4793105"/>
          </a:xfrm>
          <a:prstGeom prst="rect">
            <a:avLst/>
          </a:prstGeom>
          <a:ln>
            <a:solidFill>
              <a:schemeClr val="tx1"/>
            </a:solidFill>
          </a:ln>
        </p:spPr>
      </p:pic>
      <p:cxnSp>
        <p:nvCxnSpPr>
          <p:cNvPr id="15" name="Straight Arrow Connector 14"/>
          <p:cNvCxnSpPr/>
          <p:nvPr/>
        </p:nvCxnSpPr>
        <p:spPr>
          <a:xfrm flipV="1">
            <a:off x="4081807" y="3289317"/>
            <a:ext cx="2539357" cy="30998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907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420210" y="1000360"/>
            <a:ext cx="1062530" cy="5312651"/>
            <a:chOff x="-1727285" y="1152150"/>
            <a:chExt cx="1062530" cy="4553700"/>
          </a:xfrm>
        </p:grpSpPr>
        <p:sp>
          <p:nvSpPr>
            <p:cNvPr id="17" name="Double Brace 16"/>
            <p:cNvSpPr/>
            <p:nvPr/>
          </p:nvSpPr>
          <p:spPr>
            <a:xfrm>
              <a:off x="-1575495" y="1455730"/>
              <a:ext cx="910740" cy="3870645"/>
            </a:xfrm>
            <a:prstGeom prst="bracePair">
              <a:avLst/>
            </a:prstGeom>
          </p:spPr>
          <p:style>
            <a:lnRef idx="2">
              <a:schemeClr val="dk1"/>
            </a:lnRef>
            <a:fillRef idx="0">
              <a:schemeClr val="dk1"/>
            </a:fillRef>
            <a:effectRef idx="1">
              <a:schemeClr val="dk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p>
          </p:txBody>
        </p:sp>
        <p:sp>
          <p:nvSpPr>
            <p:cNvPr id="18" name="Rectangle 17"/>
            <p:cNvSpPr/>
            <p:nvPr/>
          </p:nvSpPr>
          <p:spPr>
            <a:xfrm>
              <a:off x="-1727285" y="1152150"/>
              <a:ext cx="758950" cy="4553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
        <p:nvSpPr>
          <p:cNvPr id="5" name="Rectangle 4"/>
          <p:cNvSpPr/>
          <p:nvPr/>
        </p:nvSpPr>
        <p:spPr>
          <a:xfrm>
            <a:off x="228600" y="285750"/>
            <a:ext cx="8686800" cy="704850"/>
          </a:xfrm>
          <a:prstGeom prst="rect">
            <a:avLst/>
          </a:prstGeom>
          <a:solidFill>
            <a:srgbClr val="350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28600" y="272256"/>
            <a:ext cx="8686800" cy="6357144"/>
          </a:xfrm>
          <a:prstGeom prst="rect">
            <a:avLst/>
          </a:prstGeom>
          <a:noFill/>
          <a:ln w="76200">
            <a:solidFill>
              <a:srgbClr val="350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553200" y="6356350"/>
            <a:ext cx="2133600" cy="365125"/>
          </a:xfrm>
        </p:spPr>
        <p:txBody>
          <a:bodyPr/>
          <a:lstStyle/>
          <a:p>
            <a:fld id="{D1FBF101-E3D0-453F-916D-C69125754B2C}" type="slidenum">
              <a:rPr lang="en-US" smtClean="0"/>
              <a:t>4</a:t>
            </a:fld>
            <a:endParaRPr lang="en-US" dirty="0"/>
          </a:p>
        </p:txBody>
      </p:sp>
      <p:sp>
        <p:nvSpPr>
          <p:cNvPr id="11" name="Title 1"/>
          <p:cNvSpPr txBox="1">
            <a:spLocks/>
          </p:cNvSpPr>
          <p:nvPr/>
        </p:nvSpPr>
        <p:spPr>
          <a:xfrm>
            <a:off x="495300" y="326323"/>
            <a:ext cx="8153400" cy="718344"/>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3800" b="1" dirty="0" smtClean="0">
                <a:solidFill>
                  <a:schemeClr val="bg1"/>
                </a:solidFill>
                <a:latin typeface="Tw Cen MT" panose="020B0602020104020603" pitchFamily="34" charset="0"/>
              </a:rPr>
              <a:t>Where We Are in the Process</a:t>
            </a:r>
            <a:endParaRPr lang="en-US" sz="3800" b="1" dirty="0">
              <a:solidFill>
                <a:schemeClr val="bg1"/>
              </a:solidFill>
              <a:latin typeface="Tw Cen MT" panose="020B0602020104020603" pitchFamily="34" charset="0"/>
            </a:endParaRPr>
          </a:p>
        </p:txBody>
      </p:sp>
      <p:graphicFrame>
        <p:nvGraphicFramePr>
          <p:cNvPr id="12" name="Diagram 11"/>
          <p:cNvGraphicFramePr/>
          <p:nvPr>
            <p:extLst/>
          </p:nvPr>
        </p:nvGraphicFramePr>
        <p:xfrm>
          <a:off x="511160" y="770408"/>
          <a:ext cx="4553700" cy="5846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6"/>
          <p:cNvSpPr txBox="1"/>
          <p:nvPr/>
        </p:nvSpPr>
        <p:spPr>
          <a:xfrm>
            <a:off x="5617755" y="1228045"/>
            <a:ext cx="3204365" cy="233910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Tw Cen MT"/>
                <a:cs typeface="Tw Cen MT"/>
              </a:rPr>
              <a:t>COMMUNITY ENGAGEMENT</a:t>
            </a:r>
          </a:p>
          <a:p>
            <a:pPr marL="285750" indent="-285750">
              <a:buFont typeface="Arial"/>
              <a:buChar char="•"/>
            </a:pPr>
            <a:r>
              <a:rPr lang="en-US" sz="1600" dirty="0" smtClean="0">
                <a:latin typeface="Tw Cen MT"/>
                <a:cs typeface="Tw Cen MT"/>
              </a:rPr>
              <a:t>INSPIRE School Focus Groups</a:t>
            </a:r>
          </a:p>
          <a:p>
            <a:pPr marL="285750" indent="-285750">
              <a:buFont typeface="Arial"/>
              <a:buChar char="•"/>
            </a:pPr>
            <a:r>
              <a:rPr lang="en-US" sz="1600" dirty="0" smtClean="0">
                <a:latin typeface="Tw Cen MT"/>
                <a:cs typeface="Tw Cen MT"/>
              </a:rPr>
              <a:t>GGNA Community Meetings</a:t>
            </a:r>
          </a:p>
          <a:p>
            <a:pPr marL="285750" indent="-285750">
              <a:buFont typeface="Arial"/>
              <a:buChar char="•"/>
            </a:pPr>
            <a:r>
              <a:rPr lang="en-US" sz="1600" dirty="0" smtClean="0">
                <a:latin typeface="Tw Cen MT"/>
                <a:cs typeface="Tw Cen MT"/>
              </a:rPr>
              <a:t>PTO Meetings</a:t>
            </a:r>
          </a:p>
          <a:p>
            <a:pPr marL="285750" indent="-285750">
              <a:buFont typeface="Arial"/>
              <a:buChar char="•"/>
            </a:pPr>
            <a:r>
              <a:rPr lang="en-US" sz="1600" dirty="0" smtClean="0">
                <a:latin typeface="Tw Cen MT"/>
                <a:cs typeface="Tw Cen MT"/>
              </a:rPr>
              <a:t>INSPIRE Surveys</a:t>
            </a:r>
          </a:p>
          <a:p>
            <a:pPr marL="285750" indent="-285750">
              <a:buFont typeface="Arial"/>
              <a:buChar char="•"/>
            </a:pPr>
            <a:r>
              <a:rPr lang="en-US" sz="1600" dirty="0" smtClean="0">
                <a:latin typeface="Tw Cen MT"/>
                <a:cs typeface="Tw Cen MT"/>
              </a:rPr>
              <a:t>School Events</a:t>
            </a:r>
          </a:p>
          <a:p>
            <a:pPr marL="285750" indent="-285750">
              <a:buFont typeface="Arial"/>
              <a:buChar char="•"/>
            </a:pPr>
            <a:r>
              <a:rPr lang="en-US" sz="1600" dirty="0" smtClean="0">
                <a:latin typeface="Tw Cen MT"/>
                <a:cs typeface="Tw Cen MT"/>
              </a:rPr>
              <a:t>Fieldwork </a:t>
            </a:r>
            <a:r>
              <a:rPr lang="mr-IN" sz="1600" dirty="0" smtClean="0">
                <a:latin typeface="Tw Cen MT"/>
                <a:cs typeface="Tw Cen MT"/>
              </a:rPr>
              <a:t>–</a:t>
            </a:r>
            <a:r>
              <a:rPr lang="en-US" sz="1600" dirty="0" smtClean="0">
                <a:latin typeface="Tw Cen MT"/>
                <a:cs typeface="Tw Cen MT"/>
              </a:rPr>
              <a:t> Community Walks</a:t>
            </a:r>
          </a:p>
          <a:p>
            <a:pPr marL="285750" indent="-285750">
              <a:buFont typeface="Arial"/>
              <a:buChar char="•"/>
            </a:pPr>
            <a:r>
              <a:rPr lang="en-US" sz="1600" dirty="0" smtClean="0">
                <a:latin typeface="Tw Cen MT"/>
                <a:cs typeface="Tw Cen MT"/>
              </a:rPr>
              <a:t>Business Canvassing</a:t>
            </a:r>
          </a:p>
          <a:p>
            <a:pPr marL="285750" indent="-285750">
              <a:buFont typeface="Arial"/>
              <a:buChar char="•"/>
            </a:pPr>
            <a:r>
              <a:rPr lang="en-US" sz="1600" dirty="0" smtClean="0">
                <a:latin typeface="Tw Cen MT"/>
                <a:cs typeface="Tw Cen MT"/>
              </a:rPr>
              <a:t>City Agencies Meetings</a:t>
            </a: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786320" y="3725567"/>
            <a:ext cx="2862380" cy="2146783"/>
          </a:xfrm>
          <a:prstGeom prst="rect">
            <a:avLst/>
          </a:prstGeom>
        </p:spPr>
      </p:pic>
    </p:spTree>
    <p:extLst>
      <p:ext uri="{BB962C8B-B14F-4D97-AF65-F5344CB8AC3E}">
        <p14:creationId xmlns:p14="http://schemas.microsoft.com/office/powerpoint/2010/main" val="2259499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06280" y="285750"/>
            <a:ext cx="8686800" cy="704850"/>
          </a:xfrm>
          <a:prstGeom prst="rect">
            <a:avLst/>
          </a:prstGeom>
          <a:solidFill>
            <a:srgbClr val="350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p:nvSpPr>
        <p:spPr>
          <a:xfrm>
            <a:off x="609600" y="272256"/>
            <a:ext cx="8153400" cy="7183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bg1"/>
                </a:solidFill>
                <a:latin typeface="Tw Cen MT" panose="020B0602020104020603" pitchFamily="34" charset="0"/>
              </a:rPr>
              <a:t>John </a:t>
            </a:r>
            <a:r>
              <a:rPr lang="en-US" sz="3000" b="1" dirty="0" err="1" smtClean="0">
                <a:solidFill>
                  <a:schemeClr val="bg1"/>
                </a:solidFill>
                <a:latin typeface="Tw Cen MT" panose="020B0602020104020603" pitchFamily="34" charset="0"/>
              </a:rPr>
              <a:t>Ruhrah</a:t>
            </a:r>
            <a:r>
              <a:rPr lang="en-US" sz="3000" b="1" dirty="0" smtClean="0">
                <a:solidFill>
                  <a:schemeClr val="bg1"/>
                </a:solidFill>
                <a:latin typeface="Tw Cen MT" panose="020B0602020104020603" pitchFamily="34" charset="0"/>
              </a:rPr>
              <a:t> INSPIRE Plan Area</a:t>
            </a:r>
            <a:endParaRPr lang="en-US" sz="3000" b="1" dirty="0">
              <a:solidFill>
                <a:schemeClr val="bg1"/>
              </a:solidFill>
              <a:latin typeface="Tw Cen MT" panose="020B0602020104020603" pitchFamily="34" charset="0"/>
            </a:endParaRPr>
          </a:p>
        </p:txBody>
      </p:sp>
      <p:sp>
        <p:nvSpPr>
          <p:cNvPr id="16" name="Rectangle 15"/>
          <p:cNvSpPr/>
          <p:nvPr/>
        </p:nvSpPr>
        <p:spPr>
          <a:xfrm>
            <a:off x="228600" y="272256"/>
            <a:ext cx="8686800" cy="6357144"/>
          </a:xfrm>
          <a:prstGeom prst="rect">
            <a:avLst/>
          </a:prstGeom>
          <a:noFill/>
          <a:ln w="76200">
            <a:solidFill>
              <a:srgbClr val="350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1"/>
          <p:cNvSpPr>
            <a:spLocks noGrp="1"/>
          </p:cNvSpPr>
          <p:nvPr>
            <p:ph type="sldNum" sz="quarter" idx="12"/>
          </p:nvPr>
        </p:nvSpPr>
        <p:spPr>
          <a:xfrm>
            <a:off x="6553200" y="6356350"/>
            <a:ext cx="2133600" cy="365125"/>
          </a:xfrm>
        </p:spPr>
        <p:txBody>
          <a:bodyPr/>
          <a:lstStyle/>
          <a:p>
            <a:fld id="{D1FBF101-E3D0-453F-916D-C69125754B2C}" type="slidenum">
              <a:rPr lang="en-US" smtClean="0"/>
              <a:t>5</a:t>
            </a:fld>
            <a:endParaRPr lang="en-US" dirty="0"/>
          </a:p>
        </p:txBody>
      </p:sp>
      <p:sp>
        <p:nvSpPr>
          <p:cNvPr id="18" name="Content Placeholder 2"/>
          <p:cNvSpPr txBox="1">
            <a:spLocks/>
          </p:cNvSpPr>
          <p:nvPr/>
        </p:nvSpPr>
        <p:spPr>
          <a:xfrm>
            <a:off x="4796862" y="1152150"/>
            <a:ext cx="3898234" cy="2947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800" dirty="0" smtClean="0">
              <a:latin typeface="Tw Cen MT" panose="020B0602020104020603" pitchFamily="34" charset="0"/>
            </a:endParaRPr>
          </a:p>
          <a:p>
            <a:pPr marL="0" indent="0">
              <a:buNone/>
            </a:pPr>
            <a:endParaRPr lang="en-US" sz="1800" dirty="0">
              <a:latin typeface="Tw Cen MT" panose="020B0602020104020603" pitchFamily="34" charset="0"/>
            </a:endParaRPr>
          </a:p>
          <a:p>
            <a:pPr marL="0" indent="0">
              <a:buNone/>
            </a:pPr>
            <a:endParaRPr lang="en-US" sz="1800" dirty="0" smtClean="0">
              <a:latin typeface="Tw Cen MT" panose="020B0602020104020603" pitchFamily="34" charset="0"/>
            </a:endParaRPr>
          </a:p>
        </p:txBody>
      </p:sp>
      <p:sp>
        <p:nvSpPr>
          <p:cNvPr id="11" name="Rectangle 7">
            <a:extLst>
              <a:ext uri="{FF2B5EF4-FFF2-40B4-BE49-F238E27FC236}">
                <a16:creationId xmlns:a16="http://schemas.microsoft.com/office/drawing/2014/main" id="{BA0F4659-E689-4D4A-A9F5-F6F500101321}"/>
              </a:ext>
            </a:extLst>
          </p:cNvPr>
          <p:cNvSpPr txBox="1">
            <a:spLocks noChangeArrowheads="1"/>
          </p:cNvSpPr>
          <p:nvPr/>
        </p:nvSpPr>
        <p:spPr bwMode="auto">
          <a:xfrm>
            <a:off x="457200" y="2362200"/>
            <a:ext cx="2514599" cy="2295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50000"/>
              </a:spcBef>
              <a:spcAft>
                <a:spcPct val="0"/>
              </a:spcAft>
              <a:buChar char="•"/>
              <a:defRPr sz="2800">
                <a:solidFill>
                  <a:schemeClr val="tx1"/>
                </a:solidFill>
                <a:latin typeface="+mn-lt"/>
                <a:ea typeface="+mn-ea"/>
                <a:cs typeface="+mn-cs"/>
              </a:defRPr>
            </a:lvl1pPr>
            <a:lvl2pPr marL="685800" indent="-228600" algn="l" rtl="0" eaLnBrk="1" fontAlgn="base" hangingPunct="1">
              <a:spcBef>
                <a:spcPct val="20000"/>
              </a:spcBef>
              <a:spcAft>
                <a:spcPct val="0"/>
              </a:spcAft>
              <a:buFont typeface="Century Gothic" pitchFamily="34" charset="0"/>
              <a:buChar char="•"/>
              <a:defRPr sz="2400">
                <a:solidFill>
                  <a:schemeClr val="tx1"/>
                </a:solidFill>
                <a:latin typeface="+mn-lt"/>
              </a:defRPr>
            </a:lvl2pPr>
            <a:lvl3pPr marL="1143000" indent="-228600" algn="l" rtl="0" eaLnBrk="1" fontAlgn="base" hangingPunct="1">
              <a:spcBef>
                <a:spcPct val="20000"/>
              </a:spcBef>
              <a:spcAft>
                <a:spcPct val="0"/>
              </a:spcAft>
              <a:buFont typeface="Century Gothic" pitchFamily="34" charset="0"/>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285750" indent="-285750">
              <a:buFont typeface="Arial" panose="020B0604020202020204" pitchFamily="34" charset="0"/>
              <a:buChar char="•"/>
            </a:pPr>
            <a:r>
              <a:rPr lang="en-US" sz="1400" dirty="0" smtClean="0">
                <a:solidFill>
                  <a:prstClr val="black"/>
                </a:solidFill>
                <a:latin typeface="Century Gothic" panose="020B0502020202020204" pitchFamily="34" charset="0"/>
              </a:rPr>
              <a:t>Primary focus: </a:t>
            </a:r>
            <a:br>
              <a:rPr lang="en-US" sz="1400" dirty="0" smtClean="0">
                <a:solidFill>
                  <a:prstClr val="black"/>
                </a:solidFill>
                <a:latin typeface="Century Gothic" panose="020B0502020202020204" pitchFamily="34" charset="0"/>
              </a:rPr>
            </a:br>
            <a:r>
              <a:rPr lang="en-US" sz="1400" dirty="0" smtClean="0">
                <a:solidFill>
                  <a:prstClr val="black"/>
                </a:solidFill>
                <a:latin typeface="Century Gothic" panose="020B0502020202020204" pitchFamily="34" charset="0"/>
              </a:rPr>
              <a:t>¼  mile around school</a:t>
            </a:r>
          </a:p>
          <a:p>
            <a:pPr marL="285750" indent="-285750">
              <a:buFont typeface="Arial" panose="020B0604020202020204" pitchFamily="34" charset="0"/>
              <a:buChar char="•"/>
            </a:pPr>
            <a:endParaRPr lang="en-US" sz="1400" b="1" dirty="0">
              <a:solidFill>
                <a:prstClr val="black"/>
              </a:solidFill>
              <a:latin typeface="Century Gothic" panose="020B0502020202020204" pitchFamily="34" charset="0"/>
            </a:endParaRPr>
          </a:p>
          <a:p>
            <a:pPr marL="285750" indent="-285750">
              <a:buFont typeface="Arial" panose="020B0604020202020204" pitchFamily="34" charset="0"/>
              <a:buChar char="•"/>
            </a:pPr>
            <a:r>
              <a:rPr lang="en-US" sz="1400" dirty="0">
                <a:solidFill>
                  <a:prstClr val="black"/>
                </a:solidFill>
                <a:latin typeface="Century Gothic" panose="020B0502020202020204" pitchFamily="34" charset="0"/>
              </a:rPr>
              <a:t>Broader focus:</a:t>
            </a:r>
            <a:br>
              <a:rPr lang="en-US" sz="1400" dirty="0">
                <a:solidFill>
                  <a:prstClr val="black"/>
                </a:solidFill>
                <a:latin typeface="Century Gothic" panose="020B0502020202020204" pitchFamily="34" charset="0"/>
              </a:rPr>
            </a:br>
            <a:r>
              <a:rPr lang="en-US" sz="1400" dirty="0" err="1" smtClean="0">
                <a:solidFill>
                  <a:prstClr val="black"/>
                </a:solidFill>
                <a:latin typeface="Century Gothic" panose="020B0502020202020204" pitchFamily="34" charset="0"/>
              </a:rPr>
              <a:t>Greektown</a:t>
            </a:r>
            <a:r>
              <a:rPr lang="en-US" sz="1400" dirty="0" smtClean="0">
                <a:solidFill>
                  <a:prstClr val="black"/>
                </a:solidFill>
                <a:latin typeface="Century Gothic" panose="020B0502020202020204" pitchFamily="34" charset="0"/>
              </a:rPr>
              <a:t> Neighborhood</a:t>
            </a:r>
            <a:endParaRPr lang="en-US" sz="1400" dirty="0">
              <a:solidFill>
                <a:prstClr val="black"/>
              </a:solidFill>
              <a:latin typeface="Century Gothic" panose="020B0502020202020204" pitchFamily="34" charset="0"/>
            </a:endParaRPr>
          </a:p>
          <a:p>
            <a:pPr marL="285750" indent="-285750">
              <a:buFont typeface="Arial" panose="020B0604020202020204" pitchFamily="34" charset="0"/>
              <a:buChar char="•"/>
            </a:pPr>
            <a:endParaRPr lang="en-US" sz="1400" b="1" dirty="0">
              <a:solidFill>
                <a:prstClr val="black"/>
              </a:solidFill>
              <a:latin typeface="Century Gothic" panose="020B0502020202020204" pitchFamily="34" charset="0"/>
            </a:endParaRPr>
          </a:p>
        </p:txBody>
      </p:sp>
      <p:pic>
        <p:nvPicPr>
          <p:cNvPr id="13" name="Picture 12"/>
          <p:cNvPicPr/>
          <p:nvPr/>
        </p:nvPicPr>
        <p:blipFill rotWithShape="1">
          <a:blip r:embed="rId3"/>
          <a:srcRect l="3608" t="8363" r="2576" b="18456"/>
          <a:stretch/>
        </p:blipFill>
        <p:spPr bwMode="auto">
          <a:xfrm>
            <a:off x="3585365" y="1264285"/>
            <a:ext cx="4953000" cy="499999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09495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285750"/>
            <a:ext cx="8686800" cy="704850"/>
          </a:xfrm>
          <a:prstGeom prst="rect">
            <a:avLst/>
          </a:prstGeom>
          <a:solidFill>
            <a:srgbClr val="350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609599" y="272256"/>
            <a:ext cx="8288415" cy="718344"/>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800" b="1" dirty="0" smtClean="0">
                <a:solidFill>
                  <a:schemeClr val="bg1"/>
                </a:solidFill>
                <a:latin typeface="Tw Cen MT" panose="020B0602020104020603" pitchFamily="34" charset="0"/>
              </a:rPr>
              <a:t>Recommendations: Primary Walking Routes</a:t>
            </a:r>
            <a:endParaRPr lang="en-US" sz="3000" b="1" dirty="0">
              <a:solidFill>
                <a:schemeClr val="bg1"/>
              </a:solidFill>
              <a:latin typeface="Tw Cen MT" panose="020B0602020104020603" pitchFamily="34" charset="0"/>
            </a:endParaRPr>
          </a:p>
        </p:txBody>
      </p:sp>
      <p:sp>
        <p:nvSpPr>
          <p:cNvPr id="13" name="Rectangle 12"/>
          <p:cNvSpPr/>
          <p:nvPr/>
        </p:nvSpPr>
        <p:spPr>
          <a:xfrm>
            <a:off x="228600" y="272256"/>
            <a:ext cx="8686800" cy="6357144"/>
          </a:xfrm>
          <a:prstGeom prst="rect">
            <a:avLst/>
          </a:prstGeom>
          <a:noFill/>
          <a:ln w="76200">
            <a:solidFill>
              <a:srgbClr val="350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p:cNvSpPr txBox="1">
            <a:spLocks/>
          </p:cNvSpPr>
          <p:nvPr/>
        </p:nvSpPr>
        <p:spPr>
          <a:xfrm>
            <a:off x="6535815" y="1219200"/>
            <a:ext cx="2362200" cy="17314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pPr>
            <a:endParaRPr lang="en-US" sz="1800" dirty="0">
              <a:latin typeface="Tw Cen MT" panose="020B0602020104020603" pitchFamily="34" charset="0"/>
            </a:endParaRPr>
          </a:p>
        </p:txBody>
      </p:sp>
      <p:sp>
        <p:nvSpPr>
          <p:cNvPr id="17" name="Slide Number Placeholder 1"/>
          <p:cNvSpPr>
            <a:spLocks noGrp="1"/>
          </p:cNvSpPr>
          <p:nvPr>
            <p:ph type="sldNum" sz="quarter" idx="12"/>
          </p:nvPr>
        </p:nvSpPr>
        <p:spPr>
          <a:xfrm>
            <a:off x="6553200" y="6356350"/>
            <a:ext cx="2133600" cy="365125"/>
          </a:xfrm>
        </p:spPr>
        <p:txBody>
          <a:bodyPr/>
          <a:lstStyle/>
          <a:p>
            <a:fld id="{D1FBF101-E3D0-453F-916D-C69125754B2C}" type="slidenum">
              <a:rPr lang="en-US" smtClean="0"/>
              <a:t>6</a:t>
            </a:fld>
            <a:endParaRPr lang="en-US" dirty="0"/>
          </a:p>
        </p:txBody>
      </p:sp>
      <p:sp>
        <p:nvSpPr>
          <p:cNvPr id="23" name="Content Placeholder 2"/>
          <p:cNvSpPr txBox="1">
            <a:spLocks/>
          </p:cNvSpPr>
          <p:nvPr/>
        </p:nvSpPr>
        <p:spPr>
          <a:xfrm>
            <a:off x="473672" y="2518260"/>
            <a:ext cx="3718854" cy="3567065"/>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sz="1800" dirty="0" smtClean="0">
              <a:latin typeface="Tw Cen MT" panose="020B0602020104020603" pitchFamily="34" charset="0"/>
            </a:endParaRPr>
          </a:p>
        </p:txBody>
      </p:sp>
      <p:sp>
        <p:nvSpPr>
          <p:cNvPr id="24" name="Rectangle 23"/>
          <p:cNvSpPr/>
          <p:nvPr/>
        </p:nvSpPr>
        <p:spPr>
          <a:xfrm>
            <a:off x="609599" y="1076255"/>
            <a:ext cx="3734715" cy="501675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u="sng" dirty="0" smtClean="0">
                <a:latin typeface="Tw Cen MT" panose="020B0602020104020603" pitchFamily="34" charset="0"/>
              </a:rPr>
              <a:t>Preparing for Opening Day </a:t>
            </a:r>
            <a:r>
              <a:rPr lang="en-US" sz="2000" u="sng" dirty="0" smtClean="0">
                <a:latin typeface="Tw Cen MT" panose="020B0602020104020603" pitchFamily="34" charset="0"/>
              </a:rPr>
              <a:t/>
            </a:r>
            <a:br>
              <a:rPr lang="en-US" sz="2000" u="sng" dirty="0" smtClean="0">
                <a:latin typeface="Tw Cen MT" panose="020B0602020104020603" pitchFamily="34" charset="0"/>
              </a:rPr>
            </a:br>
            <a:r>
              <a:rPr lang="en-US" sz="2000" dirty="0" smtClean="0">
                <a:latin typeface="Tw Cen MT" panose="020B0602020104020603" pitchFamily="34" charset="0"/>
              </a:rPr>
              <a:t>City agencies have committed </a:t>
            </a:r>
            <a:br>
              <a:rPr lang="en-US" sz="2000" dirty="0" smtClean="0">
                <a:latin typeface="Tw Cen MT" panose="020B0602020104020603" pitchFamily="34" charset="0"/>
              </a:rPr>
            </a:br>
            <a:r>
              <a:rPr lang="en-US" sz="2000" dirty="0" smtClean="0">
                <a:latin typeface="Tw Cen MT" panose="020B0602020104020603" pitchFamily="34" charset="0"/>
              </a:rPr>
              <a:t>to making these improvements:</a:t>
            </a:r>
          </a:p>
          <a:p>
            <a:endParaRPr lang="en-US" sz="2000" dirty="0" smtClean="0">
              <a:latin typeface="Tw Cen MT" panose="020B0602020104020603" pitchFamily="34" charset="0"/>
            </a:endParaRPr>
          </a:p>
          <a:p>
            <a:pPr marL="342900" lvl="0" indent="-342900">
              <a:buFont typeface="Arial" panose="020B0604020202020204" pitchFamily="34" charset="0"/>
              <a:buChar char="•"/>
            </a:pPr>
            <a:r>
              <a:rPr lang="en-US" sz="2000" dirty="0">
                <a:latin typeface="Tw Cen MT" panose="020B0602020104020603" pitchFamily="34" charset="0"/>
              </a:rPr>
              <a:t>Repairing sidewalks</a:t>
            </a:r>
          </a:p>
          <a:p>
            <a:pPr marL="342900" lvl="0" indent="-342900">
              <a:buFont typeface="Arial" panose="020B0604020202020204" pitchFamily="34" charset="0"/>
              <a:buChar char="•"/>
            </a:pPr>
            <a:r>
              <a:rPr lang="en-US" sz="2000" dirty="0">
                <a:latin typeface="Tw Cen MT" panose="020B0602020104020603" pitchFamily="34" charset="0"/>
              </a:rPr>
              <a:t>Repainting or adding crosswalks</a:t>
            </a:r>
          </a:p>
          <a:p>
            <a:pPr marL="342900" lvl="0" indent="-342900">
              <a:buFont typeface="Arial" panose="020B0604020202020204" pitchFamily="34" charset="0"/>
              <a:buChar char="•"/>
            </a:pPr>
            <a:r>
              <a:rPr lang="en-US" sz="2000" dirty="0">
                <a:latin typeface="Tw Cen MT" panose="020B0602020104020603" pitchFamily="34" charset="0"/>
              </a:rPr>
              <a:t>Marking Safe Routes to School</a:t>
            </a:r>
          </a:p>
          <a:p>
            <a:pPr marL="342900" lvl="0" indent="-342900">
              <a:buFont typeface="Arial" panose="020B0604020202020204" pitchFamily="34" charset="0"/>
              <a:buChar char="•"/>
            </a:pPr>
            <a:r>
              <a:rPr lang="en-US" sz="2000" dirty="0">
                <a:latin typeface="Tw Cen MT" panose="020B0602020104020603" pitchFamily="34" charset="0"/>
              </a:rPr>
              <a:t>Assessing crossing guard deployment</a:t>
            </a:r>
          </a:p>
          <a:p>
            <a:pPr marL="342900" lvl="0" indent="-342900">
              <a:buFont typeface="Arial" panose="020B0604020202020204" pitchFamily="34" charset="0"/>
              <a:buChar char="•"/>
            </a:pPr>
            <a:r>
              <a:rPr lang="en-US" sz="2000" dirty="0">
                <a:latin typeface="Tw Cen MT" panose="020B0602020104020603" pitchFamily="34" charset="0"/>
              </a:rPr>
              <a:t>Pruning </a:t>
            </a:r>
            <a:r>
              <a:rPr lang="en-US" sz="2000" dirty="0" smtClean="0">
                <a:latin typeface="Tw Cen MT" panose="020B0602020104020603" pitchFamily="34" charset="0"/>
              </a:rPr>
              <a:t>&amp; </a:t>
            </a:r>
            <a:r>
              <a:rPr lang="en-US" sz="2000" dirty="0">
                <a:latin typeface="Tw Cen MT" panose="020B0602020104020603" pitchFamily="34" charset="0"/>
              </a:rPr>
              <a:t>planting street trees</a:t>
            </a:r>
          </a:p>
          <a:p>
            <a:pPr marL="342900" lvl="0" indent="-342900">
              <a:buFont typeface="Arial" panose="020B0604020202020204" pitchFamily="34" charset="0"/>
              <a:buChar char="•"/>
            </a:pPr>
            <a:r>
              <a:rPr lang="en-US" sz="2000" dirty="0">
                <a:latin typeface="Tw Cen MT" panose="020B0602020104020603" pitchFamily="34" charset="0"/>
              </a:rPr>
              <a:t>Replacing missing/broken lights  </a:t>
            </a:r>
          </a:p>
          <a:p>
            <a:pPr marL="342900" lvl="0" indent="-342900">
              <a:buFont typeface="Arial" panose="020B0604020202020204" pitchFamily="34" charset="0"/>
              <a:buChar char="•"/>
            </a:pPr>
            <a:r>
              <a:rPr lang="en-US" sz="2000" dirty="0">
                <a:latin typeface="Tw Cen MT" panose="020B0602020104020603" pitchFamily="34" charset="0"/>
              </a:rPr>
              <a:t>Boarding open vacant buildings</a:t>
            </a:r>
          </a:p>
          <a:p>
            <a:pPr marL="342900" lvl="0" indent="-342900">
              <a:buFont typeface="Arial" panose="020B0604020202020204" pitchFamily="34" charset="0"/>
              <a:buChar char="•"/>
            </a:pPr>
            <a:r>
              <a:rPr lang="en-US" sz="2000" dirty="0">
                <a:latin typeface="Tw Cen MT" panose="020B0602020104020603" pitchFamily="34" charset="0"/>
              </a:rPr>
              <a:t>Picking up trash and maintaining vacant </a:t>
            </a:r>
            <a:r>
              <a:rPr lang="en-US" sz="2000" dirty="0" smtClean="0">
                <a:latin typeface="Tw Cen MT" panose="020B0602020104020603" pitchFamily="34" charset="0"/>
              </a:rPr>
              <a:t>lots</a:t>
            </a:r>
            <a:endParaRPr lang="en-US" sz="2000" dirty="0">
              <a:latin typeface="Tw Cen MT" panose="020B0602020104020603" pitchFamily="34" charset="0"/>
            </a:endParaRPr>
          </a:p>
        </p:txBody>
      </p:sp>
      <p:pic>
        <p:nvPicPr>
          <p:cNvPr id="10" name="Picture 9"/>
          <p:cNvPicPr/>
          <p:nvPr/>
        </p:nvPicPr>
        <p:blipFill>
          <a:blip r:embed="rId3"/>
          <a:stretch>
            <a:fillRect/>
          </a:stretch>
        </p:blipFill>
        <p:spPr>
          <a:xfrm>
            <a:off x="4203569" y="1167376"/>
            <a:ext cx="4549000" cy="5285247"/>
          </a:xfrm>
          <a:prstGeom prst="rect">
            <a:avLst/>
          </a:prstGeom>
          <a:ln>
            <a:solidFill>
              <a:schemeClr val="tx1"/>
            </a:solidFill>
          </a:ln>
        </p:spPr>
      </p:pic>
    </p:spTree>
    <p:extLst>
      <p:ext uri="{BB962C8B-B14F-4D97-AF65-F5344CB8AC3E}">
        <p14:creationId xmlns:p14="http://schemas.microsoft.com/office/powerpoint/2010/main" val="3764377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85750"/>
            <a:ext cx="8686800" cy="704850"/>
          </a:xfrm>
          <a:prstGeom prst="rect">
            <a:avLst/>
          </a:prstGeom>
          <a:solidFill>
            <a:srgbClr val="350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609599" y="272256"/>
            <a:ext cx="8305801" cy="7183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bg1"/>
                </a:solidFill>
                <a:latin typeface="Tw Cen MT" panose="020B0602020104020603" pitchFamily="34" charset="0"/>
              </a:rPr>
              <a:t>Area-Specific Recommendations</a:t>
            </a:r>
          </a:p>
        </p:txBody>
      </p:sp>
      <p:sp>
        <p:nvSpPr>
          <p:cNvPr id="5" name="Rectangle 4"/>
          <p:cNvSpPr/>
          <p:nvPr/>
        </p:nvSpPr>
        <p:spPr>
          <a:xfrm>
            <a:off x="228600" y="272256"/>
            <a:ext cx="8686800" cy="6357144"/>
          </a:xfrm>
          <a:prstGeom prst="rect">
            <a:avLst/>
          </a:prstGeom>
          <a:noFill/>
          <a:ln w="76200">
            <a:solidFill>
              <a:srgbClr val="350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p:cNvSpPr txBox="1">
            <a:spLocks/>
          </p:cNvSpPr>
          <p:nvPr/>
        </p:nvSpPr>
        <p:spPr>
          <a:xfrm>
            <a:off x="6535815" y="1219200"/>
            <a:ext cx="2362200" cy="17314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pPr>
            <a:endParaRPr lang="en-US" sz="1800" dirty="0">
              <a:latin typeface="Tw Cen MT" panose="020B0602020104020603" pitchFamily="34" charset="0"/>
            </a:endParaRPr>
          </a:p>
        </p:txBody>
      </p:sp>
      <p:sp>
        <p:nvSpPr>
          <p:cNvPr id="7" name="Slide Number Placeholder 1"/>
          <p:cNvSpPr>
            <a:spLocks noGrp="1"/>
          </p:cNvSpPr>
          <p:nvPr>
            <p:ph type="sldNum" sz="quarter" idx="12"/>
          </p:nvPr>
        </p:nvSpPr>
        <p:spPr>
          <a:xfrm>
            <a:off x="6553200" y="6356350"/>
            <a:ext cx="2133600" cy="365125"/>
          </a:xfrm>
        </p:spPr>
        <p:txBody>
          <a:bodyPr/>
          <a:lstStyle/>
          <a:p>
            <a:fld id="{D1FBF101-E3D0-453F-916D-C69125754B2C}" type="slidenum">
              <a:rPr lang="en-US" smtClean="0"/>
              <a:t>7</a:t>
            </a:fld>
            <a:endParaRPr lang="en-US" dirty="0"/>
          </a:p>
        </p:txBody>
      </p:sp>
      <p:graphicFrame>
        <p:nvGraphicFramePr>
          <p:cNvPr id="10" name="Diagram 9"/>
          <p:cNvGraphicFramePr/>
          <p:nvPr>
            <p:extLst/>
          </p:nvPr>
        </p:nvGraphicFramePr>
        <p:xfrm>
          <a:off x="-740649" y="544990"/>
          <a:ext cx="10625299" cy="6721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8149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285750"/>
            <a:ext cx="8686800" cy="704850"/>
          </a:xfrm>
          <a:prstGeom prst="rect">
            <a:avLst/>
          </a:prstGeom>
          <a:solidFill>
            <a:srgbClr val="350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609599" y="272256"/>
            <a:ext cx="8305801" cy="718344"/>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bg1"/>
                </a:solidFill>
                <a:latin typeface="Tw Cen MT" panose="020B0602020104020603" pitchFamily="34" charset="0"/>
              </a:rPr>
              <a:t>Recommendations: 1/4-Mile around the School</a:t>
            </a:r>
            <a:endParaRPr lang="en-US" sz="3600" b="1" dirty="0">
              <a:solidFill>
                <a:schemeClr val="bg1"/>
              </a:solidFill>
              <a:latin typeface="Tw Cen MT" panose="020B0602020104020603" pitchFamily="34" charset="0"/>
            </a:endParaRPr>
          </a:p>
        </p:txBody>
      </p:sp>
      <p:sp>
        <p:nvSpPr>
          <p:cNvPr id="13" name="Rectangle 12"/>
          <p:cNvSpPr/>
          <p:nvPr/>
        </p:nvSpPr>
        <p:spPr>
          <a:xfrm>
            <a:off x="228600" y="272256"/>
            <a:ext cx="8686800" cy="6357144"/>
          </a:xfrm>
          <a:prstGeom prst="rect">
            <a:avLst/>
          </a:prstGeom>
          <a:noFill/>
          <a:ln w="76200">
            <a:solidFill>
              <a:srgbClr val="350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p:cNvSpPr txBox="1">
            <a:spLocks/>
          </p:cNvSpPr>
          <p:nvPr/>
        </p:nvSpPr>
        <p:spPr>
          <a:xfrm>
            <a:off x="6535815" y="1219200"/>
            <a:ext cx="2362200" cy="17314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pPr>
            <a:endParaRPr lang="en-US" sz="1800" dirty="0">
              <a:latin typeface="Tw Cen MT" panose="020B0602020104020603" pitchFamily="34" charset="0"/>
            </a:endParaRPr>
          </a:p>
        </p:txBody>
      </p:sp>
      <p:sp>
        <p:nvSpPr>
          <p:cNvPr id="17" name="Slide Number Placeholder 1"/>
          <p:cNvSpPr>
            <a:spLocks noGrp="1"/>
          </p:cNvSpPr>
          <p:nvPr>
            <p:ph type="sldNum" sz="quarter" idx="12"/>
          </p:nvPr>
        </p:nvSpPr>
        <p:spPr>
          <a:xfrm>
            <a:off x="6553200" y="6356350"/>
            <a:ext cx="2133600" cy="365125"/>
          </a:xfrm>
        </p:spPr>
        <p:txBody>
          <a:bodyPr/>
          <a:lstStyle/>
          <a:p>
            <a:fld id="{D1FBF101-E3D0-453F-916D-C69125754B2C}" type="slidenum">
              <a:rPr lang="en-US" smtClean="0"/>
              <a:t>8</a:t>
            </a:fld>
            <a:endParaRPr lang="en-US" dirty="0"/>
          </a:p>
        </p:txBody>
      </p:sp>
      <p:sp>
        <p:nvSpPr>
          <p:cNvPr id="10" name="Rectangle 9"/>
          <p:cNvSpPr/>
          <p:nvPr/>
        </p:nvSpPr>
        <p:spPr>
          <a:xfrm>
            <a:off x="397775" y="1004094"/>
            <a:ext cx="7893080" cy="599882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en-US" sz="2000" b="1" dirty="0" smtClean="0">
                <a:latin typeface="Tw Cen MT" panose="020B0602020104020603" pitchFamily="34" charset="0"/>
              </a:rPr>
              <a:t>1. </a:t>
            </a:r>
            <a:r>
              <a:rPr lang="en-US" sz="2000" b="1" u="sng" dirty="0" smtClean="0">
                <a:latin typeface="Tw Cen MT" panose="020B0602020104020603" pitchFamily="34" charset="0"/>
              </a:rPr>
              <a:t>Invest in Housing &amp; Market </a:t>
            </a:r>
            <a:r>
              <a:rPr lang="en-US" sz="2000" b="1" u="sng" dirty="0" err="1" smtClean="0">
                <a:latin typeface="Tw Cen MT" panose="020B0602020104020603" pitchFamily="34" charset="0"/>
              </a:rPr>
              <a:t>Strengthtening</a:t>
            </a:r>
            <a:r>
              <a:rPr lang="en-US" sz="2000" b="1" u="sng" dirty="0" smtClean="0">
                <a:latin typeface="Tw Cen MT" panose="020B0602020104020603" pitchFamily="34" charset="0"/>
              </a:rPr>
              <a:t> Opportunities</a:t>
            </a:r>
            <a:r>
              <a:rPr lang="en-US" sz="2000" b="1" dirty="0" smtClean="0">
                <a:latin typeface="Tw Cen MT" panose="020B0602020104020603" pitchFamily="34" charset="0"/>
              </a:rPr>
              <a:t>:</a:t>
            </a:r>
          </a:p>
          <a:p>
            <a:pPr marL="285750" indent="-285750">
              <a:lnSpc>
                <a:spcPct val="110000"/>
              </a:lnSpc>
              <a:buFont typeface="Arial" panose="020B0604020202020204" pitchFamily="34" charset="0"/>
              <a:buChar char="•"/>
            </a:pPr>
            <a:r>
              <a:rPr lang="en-US" i="1" dirty="0"/>
              <a:t>Target Homeownership Opportunities and Improve </a:t>
            </a:r>
            <a:r>
              <a:rPr lang="en-US" i="1" dirty="0" smtClean="0"/>
              <a:t>Homes</a:t>
            </a:r>
          </a:p>
          <a:p>
            <a:pPr marL="914400" lvl="1" indent="-457200">
              <a:lnSpc>
                <a:spcPct val="110000"/>
              </a:lnSpc>
              <a:buFont typeface="+mj-lt"/>
              <a:buAutoNum type="alphaLcPeriod"/>
            </a:pPr>
            <a:r>
              <a:rPr lang="en-US" sz="1600" dirty="0" smtClean="0"/>
              <a:t>Market homeownership opportunities </a:t>
            </a:r>
          </a:p>
          <a:p>
            <a:pPr marL="914400" lvl="1" indent="-457200">
              <a:lnSpc>
                <a:spcPct val="110000"/>
              </a:lnSpc>
              <a:buFont typeface="+mj-lt"/>
              <a:buAutoNum type="alphaLcPeriod"/>
            </a:pPr>
            <a:r>
              <a:rPr lang="en-US" sz="1600" dirty="0"/>
              <a:t> </a:t>
            </a:r>
            <a:r>
              <a:rPr lang="en-US" sz="1600" dirty="0" smtClean="0"/>
              <a:t>Homeownership </a:t>
            </a:r>
            <a:r>
              <a:rPr lang="en-US" sz="1600" dirty="0"/>
              <a:t>assistance </a:t>
            </a:r>
            <a:r>
              <a:rPr lang="en-US" sz="1600" dirty="0" smtClean="0"/>
              <a:t>programs</a:t>
            </a:r>
          </a:p>
          <a:p>
            <a:pPr marL="914400" lvl="1" indent="-457200">
              <a:lnSpc>
                <a:spcPct val="110000"/>
              </a:lnSpc>
              <a:buFont typeface="+mj-lt"/>
              <a:buAutoNum type="alphaLcPeriod"/>
            </a:pPr>
            <a:r>
              <a:rPr lang="en-US" sz="1600" dirty="0"/>
              <a:t> </a:t>
            </a:r>
            <a:r>
              <a:rPr lang="en-US" sz="1600" dirty="0" smtClean="0"/>
              <a:t>Connect </a:t>
            </a:r>
            <a:r>
              <a:rPr lang="en-US" sz="1600" dirty="0"/>
              <a:t>homeowners with legal assistance </a:t>
            </a:r>
            <a:endParaRPr lang="en-US" sz="1600" dirty="0" smtClean="0"/>
          </a:p>
          <a:p>
            <a:pPr marL="285750" indent="-285750">
              <a:lnSpc>
                <a:spcPct val="110000"/>
              </a:lnSpc>
              <a:buFont typeface="Arial" panose="020B0604020202020204" pitchFamily="34" charset="0"/>
              <a:buChar char="•"/>
            </a:pPr>
            <a:r>
              <a:rPr lang="en-US" i="1" dirty="0" smtClean="0"/>
              <a:t>Enhance </a:t>
            </a:r>
            <a:r>
              <a:rPr lang="en-US" i="1" dirty="0"/>
              <a:t>Code </a:t>
            </a:r>
            <a:r>
              <a:rPr lang="en-US" i="1" dirty="0" smtClean="0"/>
              <a:t>Enforcement</a:t>
            </a:r>
          </a:p>
          <a:p>
            <a:pPr marL="800100" lvl="1" indent="-342900">
              <a:lnSpc>
                <a:spcPct val="110000"/>
              </a:lnSpc>
              <a:buFont typeface="+mj-lt"/>
              <a:buAutoNum type="alphaLcPeriod"/>
            </a:pPr>
            <a:r>
              <a:rPr lang="en-US" sz="1600" dirty="0"/>
              <a:t> </a:t>
            </a:r>
            <a:r>
              <a:rPr lang="en-US" sz="1600" dirty="0" smtClean="0"/>
              <a:t>Partnership </a:t>
            </a:r>
            <a:r>
              <a:rPr lang="en-US" sz="1600" dirty="0"/>
              <a:t>with HCD to clean-up the blocks in the INSPIRE area</a:t>
            </a:r>
          </a:p>
          <a:p>
            <a:pPr marL="285750" indent="-285750">
              <a:lnSpc>
                <a:spcPct val="110000"/>
              </a:lnSpc>
              <a:buFont typeface="Arial" panose="020B0604020202020204" pitchFamily="34" charset="0"/>
              <a:buChar char="•"/>
            </a:pPr>
            <a:r>
              <a:rPr lang="en-US" i="1" dirty="0"/>
              <a:t>Promote Strategic Redevelopment Opportunities and Encourage Business Partnerships with the </a:t>
            </a:r>
            <a:r>
              <a:rPr lang="en-US" i="1" dirty="0" smtClean="0"/>
              <a:t>Community</a:t>
            </a:r>
          </a:p>
          <a:p>
            <a:pPr marL="800100" lvl="1" indent="-342900">
              <a:lnSpc>
                <a:spcPct val="110000"/>
              </a:lnSpc>
              <a:buFont typeface="+mj-lt"/>
              <a:buAutoNum type="alphaLcPeriod"/>
            </a:pPr>
            <a:r>
              <a:rPr lang="en-US" sz="1600" i="1" dirty="0" smtClean="0"/>
              <a:t>Façade </a:t>
            </a:r>
            <a:r>
              <a:rPr lang="en-US" sz="1600" i="1" dirty="0"/>
              <a:t>improvements for  businesses along Eastern </a:t>
            </a:r>
            <a:r>
              <a:rPr lang="en-US" sz="1600" i="1" dirty="0" smtClean="0"/>
              <a:t>Avenue</a:t>
            </a:r>
          </a:p>
          <a:p>
            <a:pPr marL="800100" lvl="1" indent="-342900">
              <a:lnSpc>
                <a:spcPct val="110000"/>
              </a:lnSpc>
              <a:buFont typeface="+mj-lt"/>
              <a:buAutoNum type="alphaLcPeriod"/>
            </a:pPr>
            <a:r>
              <a:rPr lang="en-US" sz="1600" i="1" dirty="0"/>
              <a:t> </a:t>
            </a:r>
            <a:r>
              <a:rPr lang="en-US" sz="1600" i="1" dirty="0" smtClean="0"/>
              <a:t>Connect </a:t>
            </a:r>
            <a:r>
              <a:rPr lang="en-US" sz="1600" i="1" dirty="0"/>
              <a:t>Hispanic/Latino-owned small </a:t>
            </a:r>
            <a:r>
              <a:rPr lang="en-US" sz="1600" i="1" dirty="0" smtClean="0"/>
              <a:t>businesses with BDC services</a:t>
            </a:r>
          </a:p>
          <a:p>
            <a:pPr marL="800100" lvl="1" indent="-342900">
              <a:lnSpc>
                <a:spcPct val="110000"/>
              </a:lnSpc>
              <a:buFont typeface="+mj-lt"/>
              <a:buAutoNum type="alphaLcPeriod"/>
            </a:pPr>
            <a:r>
              <a:rPr lang="en-US" sz="1600" i="1" dirty="0"/>
              <a:t> </a:t>
            </a:r>
            <a:r>
              <a:rPr lang="en-US" sz="1600" i="1" dirty="0" smtClean="0"/>
              <a:t>Community </a:t>
            </a:r>
            <a:r>
              <a:rPr lang="en-US" sz="1600" i="1" dirty="0"/>
              <a:t>input in the redevelopment of the Crown Cork and Seal </a:t>
            </a:r>
            <a:r>
              <a:rPr lang="en-US" sz="1600" i="1" dirty="0" smtClean="0"/>
              <a:t>Property</a:t>
            </a:r>
          </a:p>
          <a:p>
            <a:pPr marL="800100" lvl="1" indent="-342900">
              <a:lnSpc>
                <a:spcPct val="110000"/>
              </a:lnSpc>
              <a:buFont typeface="+mj-lt"/>
              <a:buAutoNum type="alphaLcPeriod"/>
            </a:pPr>
            <a:r>
              <a:rPr lang="en-US" sz="1600" i="1" dirty="0" smtClean="0"/>
              <a:t>Update community on the </a:t>
            </a:r>
            <a:r>
              <a:rPr lang="en-US" sz="1600" i="1" dirty="0"/>
              <a:t>PEMCO-Yard 56 development   </a:t>
            </a:r>
            <a:endParaRPr lang="en-US" sz="1600" i="1" dirty="0" smtClean="0"/>
          </a:p>
          <a:p>
            <a:pPr>
              <a:lnSpc>
                <a:spcPct val="110000"/>
              </a:lnSpc>
            </a:pPr>
            <a:r>
              <a:rPr lang="en-US" sz="2000" b="1" dirty="0" smtClean="0">
                <a:latin typeface="Tw Cen MT" panose="020B0602020104020603" pitchFamily="34" charset="0"/>
              </a:rPr>
              <a:t>2. </a:t>
            </a:r>
            <a:r>
              <a:rPr lang="en-US" sz="2000" b="1" u="sng" dirty="0" smtClean="0">
                <a:latin typeface="Tw Cen MT" panose="020B0602020104020603" pitchFamily="34" charset="0"/>
              </a:rPr>
              <a:t>Improve </a:t>
            </a:r>
            <a:r>
              <a:rPr lang="en-US" sz="2000" b="1" u="sng" dirty="0">
                <a:latin typeface="Tw Cen MT" panose="020B0602020104020603" pitchFamily="34" charset="0"/>
              </a:rPr>
              <a:t>Safety</a:t>
            </a:r>
            <a:r>
              <a:rPr lang="en-US" sz="2000" dirty="0" smtClean="0">
                <a:latin typeface="Tw Cen MT" panose="020B0602020104020603" pitchFamily="34" charset="0"/>
              </a:rPr>
              <a:t>:</a:t>
            </a:r>
            <a:endParaRPr lang="en-US" sz="2000" i="1" dirty="0">
              <a:latin typeface="Tw Cen MT" panose="020B0602020104020603" pitchFamily="34" charset="0"/>
            </a:endParaRPr>
          </a:p>
          <a:p>
            <a:pPr marL="342900" indent="-342900">
              <a:lnSpc>
                <a:spcPct val="110000"/>
              </a:lnSpc>
              <a:buFont typeface="Arial" panose="020B0604020202020204" pitchFamily="34" charset="0"/>
              <a:buChar char="•"/>
            </a:pPr>
            <a:r>
              <a:rPr lang="en-US" i="1" dirty="0"/>
              <a:t>Continue to work with the Southeastern Police </a:t>
            </a:r>
            <a:r>
              <a:rPr lang="en-US" i="1" dirty="0" smtClean="0"/>
              <a:t>District</a:t>
            </a:r>
          </a:p>
          <a:p>
            <a:pPr marL="800100" lvl="1" indent="-342900">
              <a:lnSpc>
                <a:spcPct val="110000"/>
              </a:lnSpc>
              <a:buAutoNum type="alphaLcPeriod"/>
            </a:pPr>
            <a:r>
              <a:rPr lang="en-US" sz="1600" dirty="0" smtClean="0"/>
              <a:t>Develop community-driven </a:t>
            </a:r>
            <a:r>
              <a:rPr lang="en-US" sz="1600" dirty="0"/>
              <a:t>strategy to address crime and drug addiction </a:t>
            </a:r>
            <a:endParaRPr lang="en-US" sz="1600" dirty="0" smtClean="0"/>
          </a:p>
          <a:p>
            <a:pPr marL="800100" lvl="1" indent="-342900">
              <a:lnSpc>
                <a:spcPct val="110000"/>
              </a:lnSpc>
              <a:buAutoNum type="alphaLcPeriod"/>
            </a:pPr>
            <a:r>
              <a:rPr lang="en-US" sz="1600" dirty="0" smtClean="0"/>
              <a:t> </a:t>
            </a:r>
            <a:r>
              <a:rPr lang="en-US" sz="1600" dirty="0"/>
              <a:t>GGNA should continue to work with the Liquor Board Inspectors, and explore other ways to address health and noise concerns around alcohol-selling establishments</a:t>
            </a:r>
          </a:p>
          <a:p>
            <a:pPr>
              <a:lnSpc>
                <a:spcPct val="110000"/>
              </a:lnSpc>
            </a:pPr>
            <a:endParaRPr lang="en-US" sz="2000" b="1" dirty="0" smtClean="0">
              <a:latin typeface="Tw Cen MT" panose="020B0602020104020603" pitchFamily="34" charset="0"/>
            </a:endParaRPr>
          </a:p>
        </p:txBody>
      </p:sp>
    </p:spTree>
    <p:extLst>
      <p:ext uri="{BB962C8B-B14F-4D97-AF65-F5344CB8AC3E}">
        <p14:creationId xmlns:p14="http://schemas.microsoft.com/office/powerpoint/2010/main" val="3815099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285750"/>
            <a:ext cx="8686800" cy="704850"/>
          </a:xfrm>
          <a:prstGeom prst="rect">
            <a:avLst/>
          </a:prstGeom>
          <a:solidFill>
            <a:srgbClr val="350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609599" y="272256"/>
            <a:ext cx="8305801" cy="718344"/>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bg1"/>
                </a:solidFill>
                <a:latin typeface="Tw Cen MT" panose="020B0602020104020603" pitchFamily="34" charset="0"/>
              </a:rPr>
              <a:t>Recommendations: 1/4-Mile around the School</a:t>
            </a:r>
            <a:endParaRPr lang="en-US" sz="3600" b="1" dirty="0">
              <a:solidFill>
                <a:schemeClr val="bg1"/>
              </a:solidFill>
              <a:latin typeface="Tw Cen MT" panose="020B0602020104020603" pitchFamily="34" charset="0"/>
            </a:endParaRPr>
          </a:p>
        </p:txBody>
      </p:sp>
      <p:sp>
        <p:nvSpPr>
          <p:cNvPr id="13" name="Rectangle 12"/>
          <p:cNvSpPr/>
          <p:nvPr/>
        </p:nvSpPr>
        <p:spPr>
          <a:xfrm>
            <a:off x="228600" y="272256"/>
            <a:ext cx="8686800" cy="6357144"/>
          </a:xfrm>
          <a:prstGeom prst="rect">
            <a:avLst/>
          </a:prstGeom>
          <a:noFill/>
          <a:ln w="76200">
            <a:solidFill>
              <a:srgbClr val="350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p:cNvSpPr txBox="1">
            <a:spLocks/>
          </p:cNvSpPr>
          <p:nvPr/>
        </p:nvSpPr>
        <p:spPr>
          <a:xfrm>
            <a:off x="6535815" y="1219200"/>
            <a:ext cx="2362200" cy="17314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pPr>
            <a:endParaRPr lang="en-US" sz="1800" dirty="0">
              <a:latin typeface="Tw Cen MT" panose="020B0602020104020603" pitchFamily="34" charset="0"/>
            </a:endParaRPr>
          </a:p>
        </p:txBody>
      </p:sp>
      <p:sp>
        <p:nvSpPr>
          <p:cNvPr id="17" name="Slide Number Placeholder 1"/>
          <p:cNvSpPr>
            <a:spLocks noGrp="1"/>
          </p:cNvSpPr>
          <p:nvPr>
            <p:ph type="sldNum" sz="quarter" idx="12"/>
          </p:nvPr>
        </p:nvSpPr>
        <p:spPr>
          <a:xfrm>
            <a:off x="6553200" y="6356350"/>
            <a:ext cx="2133600" cy="365125"/>
          </a:xfrm>
        </p:spPr>
        <p:txBody>
          <a:bodyPr/>
          <a:lstStyle/>
          <a:p>
            <a:fld id="{D1FBF101-E3D0-453F-916D-C69125754B2C}" type="slidenum">
              <a:rPr lang="en-US" smtClean="0"/>
              <a:t>9</a:t>
            </a:fld>
            <a:endParaRPr lang="en-US" dirty="0"/>
          </a:p>
        </p:txBody>
      </p:sp>
      <p:sp>
        <p:nvSpPr>
          <p:cNvPr id="10" name="Rectangle 9"/>
          <p:cNvSpPr/>
          <p:nvPr/>
        </p:nvSpPr>
        <p:spPr>
          <a:xfrm>
            <a:off x="321880" y="1121309"/>
            <a:ext cx="8272555" cy="550920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en-US" sz="2000" b="1" dirty="0" smtClean="0">
                <a:latin typeface="Tw Cen MT" panose="020B0602020104020603" pitchFamily="34" charset="0"/>
              </a:rPr>
              <a:t>3. </a:t>
            </a:r>
            <a:r>
              <a:rPr lang="en-US" sz="2000" b="1" u="sng" dirty="0" smtClean="0">
                <a:latin typeface="Tw Cen MT" panose="020B0602020104020603" pitchFamily="34" charset="0"/>
              </a:rPr>
              <a:t>Create Connectivity and access</a:t>
            </a:r>
            <a:r>
              <a:rPr lang="en-US" sz="2000" b="1" dirty="0" smtClean="0">
                <a:latin typeface="Tw Cen MT" panose="020B0602020104020603" pitchFamily="34" charset="0"/>
              </a:rPr>
              <a:t>: </a:t>
            </a:r>
          </a:p>
          <a:p>
            <a:pPr marL="342900" indent="-342900">
              <a:lnSpc>
                <a:spcPct val="110000"/>
              </a:lnSpc>
              <a:buFont typeface="Arial" panose="020B0604020202020204" pitchFamily="34" charset="0"/>
              <a:buChar char="•"/>
            </a:pPr>
            <a:r>
              <a:rPr lang="en-US" i="1" dirty="0" smtClean="0"/>
              <a:t>Improve </a:t>
            </a:r>
            <a:r>
              <a:rPr lang="en-US" i="1" dirty="0"/>
              <a:t>Walkability, Pedestrian Safety, and Access in the Neighborhood </a:t>
            </a:r>
          </a:p>
          <a:p>
            <a:pPr marL="1371600" lvl="2" indent="-457200">
              <a:lnSpc>
                <a:spcPct val="110000"/>
              </a:lnSpc>
              <a:buAutoNum type="alphaLcPeriod"/>
            </a:pPr>
            <a:r>
              <a:rPr lang="en-US" sz="1600" dirty="0" smtClean="0"/>
              <a:t>Explore traffic calming mechanisms</a:t>
            </a:r>
          </a:p>
          <a:p>
            <a:pPr marL="1371600" lvl="2" indent="-457200">
              <a:lnSpc>
                <a:spcPct val="110000"/>
              </a:lnSpc>
              <a:buAutoNum type="alphaLcPeriod"/>
            </a:pPr>
            <a:r>
              <a:rPr lang="en-US" sz="1600" dirty="0"/>
              <a:t>Implement Complete Streets on Eastern Avenue </a:t>
            </a:r>
            <a:endParaRPr lang="en-US" sz="1600" dirty="0" smtClean="0"/>
          </a:p>
          <a:p>
            <a:pPr marL="1371600" lvl="2" indent="-457200">
              <a:lnSpc>
                <a:spcPct val="110000"/>
              </a:lnSpc>
              <a:buAutoNum type="alphaLcPeriod"/>
            </a:pPr>
            <a:r>
              <a:rPr lang="en-US" sz="1600" dirty="0" smtClean="0"/>
              <a:t>Improve </a:t>
            </a:r>
            <a:r>
              <a:rPr lang="en-US" sz="1600" dirty="0"/>
              <a:t>the safety for </a:t>
            </a:r>
            <a:r>
              <a:rPr lang="en-US" sz="1600" dirty="0" smtClean="0"/>
              <a:t>pedestrians at </a:t>
            </a:r>
            <a:r>
              <a:rPr lang="en-US" sz="1600" dirty="0"/>
              <a:t>the major </a:t>
            </a:r>
            <a:r>
              <a:rPr lang="en-US" sz="1600" dirty="0" smtClean="0"/>
              <a:t>intersections</a:t>
            </a:r>
          </a:p>
          <a:p>
            <a:pPr marL="1371600" lvl="2" indent="-457200">
              <a:lnSpc>
                <a:spcPct val="110000"/>
              </a:lnSpc>
              <a:buAutoNum type="alphaLcPeriod"/>
            </a:pPr>
            <a:r>
              <a:rPr lang="en-US" sz="1600" dirty="0" smtClean="0"/>
              <a:t>Improve </a:t>
            </a:r>
            <a:r>
              <a:rPr lang="en-US" sz="1600" dirty="0"/>
              <a:t>the </a:t>
            </a:r>
            <a:r>
              <a:rPr lang="en-US" sz="1600" dirty="0" smtClean="0"/>
              <a:t>I 895 overpasses</a:t>
            </a:r>
          </a:p>
          <a:p>
            <a:pPr marL="1371600" lvl="2" indent="-457200">
              <a:lnSpc>
                <a:spcPct val="110000"/>
              </a:lnSpc>
              <a:buAutoNum type="alphaLcPeriod"/>
            </a:pPr>
            <a:r>
              <a:rPr lang="en-US" sz="1600" dirty="0"/>
              <a:t>Increase safety of students </a:t>
            </a:r>
            <a:r>
              <a:rPr lang="en-US" sz="1600" dirty="0" smtClean="0"/>
              <a:t>walking and biking </a:t>
            </a:r>
            <a:r>
              <a:rPr lang="en-US" sz="1600" dirty="0"/>
              <a:t>to school </a:t>
            </a:r>
            <a:endParaRPr lang="en-US" sz="1600" dirty="0" smtClean="0"/>
          </a:p>
          <a:p>
            <a:pPr marL="1371600" lvl="2" indent="-457200">
              <a:lnSpc>
                <a:spcPct val="110000"/>
              </a:lnSpc>
              <a:buAutoNum type="alphaLcPeriod"/>
            </a:pPr>
            <a:r>
              <a:rPr lang="en-US" sz="1600" dirty="0"/>
              <a:t>Improve lighting around the school </a:t>
            </a:r>
            <a:r>
              <a:rPr lang="en-US" sz="1600" dirty="0" smtClean="0"/>
              <a:t> </a:t>
            </a:r>
          </a:p>
          <a:p>
            <a:pPr marL="1371600" lvl="2" indent="-457200">
              <a:lnSpc>
                <a:spcPct val="110000"/>
              </a:lnSpc>
              <a:buAutoNum type="alphaLcPeriod"/>
            </a:pPr>
            <a:endParaRPr lang="en-US" sz="1600" dirty="0"/>
          </a:p>
          <a:p>
            <a:pPr>
              <a:lnSpc>
                <a:spcPct val="110000"/>
              </a:lnSpc>
            </a:pPr>
            <a:r>
              <a:rPr lang="en-US" sz="2000" b="1" dirty="0" smtClean="0"/>
              <a:t>4.</a:t>
            </a:r>
            <a:r>
              <a:rPr lang="en-US" sz="1600" b="1" dirty="0" smtClean="0"/>
              <a:t> </a:t>
            </a:r>
            <a:r>
              <a:rPr lang="en-US" sz="2000" b="1" u="sng" dirty="0">
                <a:latin typeface="Tw Cen MT" panose="020B0602020104020603" pitchFamily="34" charset="0"/>
              </a:rPr>
              <a:t>Create Opportunities for Health and </a:t>
            </a:r>
            <a:r>
              <a:rPr lang="en-US" sz="2000" b="1" u="sng" dirty="0" smtClean="0">
                <a:latin typeface="Tw Cen MT" panose="020B0602020104020603" pitchFamily="34" charset="0"/>
              </a:rPr>
              <a:t>Wellness</a:t>
            </a:r>
          </a:p>
          <a:p>
            <a:pPr marL="342900" indent="-342900">
              <a:lnSpc>
                <a:spcPct val="110000"/>
              </a:lnSpc>
              <a:buFont typeface="Arial" panose="020B0604020202020204" pitchFamily="34" charset="0"/>
              <a:buChar char="•"/>
            </a:pPr>
            <a:r>
              <a:rPr lang="en-US" i="1" dirty="0"/>
              <a:t>Continue Community Engagement to Improve Social Connections and Use of Recreational </a:t>
            </a:r>
            <a:r>
              <a:rPr lang="en-US" i="1" dirty="0" smtClean="0"/>
              <a:t>Opportunities</a:t>
            </a:r>
          </a:p>
          <a:p>
            <a:pPr lvl="2">
              <a:lnSpc>
                <a:spcPct val="110000"/>
              </a:lnSpc>
            </a:pPr>
            <a:r>
              <a:rPr lang="en-US" sz="1600" dirty="0"/>
              <a:t>a. Expand and improve the Lehigh Playground </a:t>
            </a:r>
          </a:p>
          <a:p>
            <a:pPr marL="1257300" lvl="2" indent="-342900">
              <a:lnSpc>
                <a:spcPct val="110000"/>
              </a:lnSpc>
              <a:buFont typeface="Arial" panose="020B0604020202020204" pitchFamily="34" charset="0"/>
              <a:buChar char="•"/>
            </a:pPr>
            <a:endParaRPr lang="en-US" i="1" dirty="0"/>
          </a:p>
          <a:p>
            <a:pPr marL="342900" indent="-342900">
              <a:lnSpc>
                <a:spcPct val="110000"/>
              </a:lnSpc>
              <a:buFont typeface="Arial" panose="020B0604020202020204" pitchFamily="34" charset="0"/>
              <a:buChar char="•"/>
            </a:pPr>
            <a:endParaRPr lang="en-US" sz="2000" dirty="0" smtClean="0"/>
          </a:p>
          <a:p>
            <a:pPr marL="285750" indent="-285750">
              <a:lnSpc>
                <a:spcPct val="110000"/>
              </a:lnSpc>
              <a:buFont typeface="Arial" panose="020B0604020202020204" pitchFamily="34" charset="0"/>
              <a:buChar char="•"/>
            </a:pPr>
            <a:endParaRPr lang="en-US" sz="2000" b="1" dirty="0" smtClean="0">
              <a:latin typeface="Tw Cen MT" panose="020B0602020104020603" pitchFamily="34" charset="0"/>
            </a:endParaRPr>
          </a:p>
          <a:p>
            <a:pPr marL="285750" indent="-285750">
              <a:lnSpc>
                <a:spcPct val="110000"/>
              </a:lnSpc>
              <a:buFont typeface="Arial" panose="020B0604020202020204" pitchFamily="34" charset="0"/>
              <a:buChar char="•"/>
            </a:pPr>
            <a:endParaRPr lang="en-US" sz="2000" b="1" dirty="0" smtClean="0">
              <a:latin typeface="Tw Cen MT" panose="020B0602020104020603" pitchFamily="34" charset="0"/>
            </a:endParaRPr>
          </a:p>
          <a:p>
            <a:pPr>
              <a:lnSpc>
                <a:spcPct val="110000"/>
              </a:lnSpc>
            </a:pPr>
            <a:endParaRPr lang="en-US" sz="2000" b="1" dirty="0" smtClean="0">
              <a:latin typeface="Tw Cen MT" panose="020B0602020104020603"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5942" y="4289681"/>
            <a:ext cx="2998975" cy="2249231"/>
          </a:xfrm>
          <a:prstGeom prst="rect">
            <a:avLst/>
          </a:prstGeom>
        </p:spPr>
      </p:pic>
    </p:spTree>
    <p:extLst>
      <p:ext uri="{BB962C8B-B14F-4D97-AF65-F5344CB8AC3E}">
        <p14:creationId xmlns:p14="http://schemas.microsoft.com/office/powerpoint/2010/main" val="34101784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18464</TotalTime>
  <Words>959</Words>
  <Application>Microsoft Office PowerPoint</Application>
  <PresentationFormat>On-screen Show (4:3)</PresentationFormat>
  <Paragraphs>172</Paragraphs>
  <Slides>12</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Cambria</vt:lpstr>
      <vt:lpstr>Century Gothic</vt:lpstr>
      <vt:lpstr>Garamond</vt:lpstr>
      <vt:lpstr>Times New Roman</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Hayes, Chad</dc:creator>
  <cp:lastModifiedBy>Morosan, Carmen</cp:lastModifiedBy>
  <cp:revision>591</cp:revision>
  <cp:lastPrinted>2017-12-15T15:32:38Z</cp:lastPrinted>
  <dcterms:created xsi:type="dcterms:W3CDTF">2014-09-22T13:33:25Z</dcterms:created>
  <dcterms:modified xsi:type="dcterms:W3CDTF">2019-11-19T22:23:18Z</dcterms:modified>
</cp:coreProperties>
</file>